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6"/>
  </p:notesMasterIdLst>
  <p:handoutMasterIdLst>
    <p:handoutMasterId r:id="rId27"/>
  </p:handoutMasterIdLst>
  <p:sldIdLst>
    <p:sldId id="303" r:id="rId2"/>
    <p:sldId id="306" r:id="rId3"/>
    <p:sldId id="305" r:id="rId4"/>
    <p:sldId id="307" r:id="rId5"/>
    <p:sldId id="308" r:id="rId6"/>
    <p:sldId id="309" r:id="rId7"/>
    <p:sldId id="326" r:id="rId8"/>
    <p:sldId id="327" r:id="rId9"/>
    <p:sldId id="310" r:id="rId10"/>
    <p:sldId id="311" r:id="rId11"/>
    <p:sldId id="312" r:id="rId12"/>
    <p:sldId id="315" r:id="rId13"/>
    <p:sldId id="316" r:id="rId14"/>
    <p:sldId id="317" r:id="rId15"/>
    <p:sldId id="320" r:id="rId16"/>
    <p:sldId id="318" r:id="rId17"/>
    <p:sldId id="319" r:id="rId18"/>
    <p:sldId id="313" r:id="rId19"/>
    <p:sldId id="314" r:id="rId20"/>
    <p:sldId id="321" r:id="rId21"/>
    <p:sldId id="322" r:id="rId22"/>
    <p:sldId id="324" r:id="rId23"/>
    <p:sldId id="325" r:id="rId24"/>
    <p:sldId id="323" r:id="rId25"/>
  </p:sldIdLst>
  <p:sldSz cx="9144000" cy="5143500" type="screen16x9"/>
  <p:notesSz cx="6858000" cy="9144000"/>
  <p:embeddedFontLst>
    <p:embeddedFont>
      <p:font typeface="Aileron Regular" panose="02010600030101010101" charset="-122"/>
      <p:regular r:id="rId28"/>
    </p:embeddedFont>
    <p:embeddedFont>
      <p:font typeface="Congenial Black" panose="02000503040000020004" pitchFamily="2" charset="0"/>
      <p:bold r:id="rId29"/>
      <p:boldItalic r:id="rId30"/>
    </p:embeddedFont>
    <p:embeddedFont>
      <p:font typeface="Fugaz One" pitchFamily="2" charset="0"/>
      <p:regular r:id="rId31"/>
    </p:embeddedFont>
    <p:embeddedFont>
      <p:font typeface="Poppins" panose="00000500000000000000" pitchFamily="2" charset="0"/>
      <p:regular r:id="rId32"/>
      <p:bold r:id="rId33"/>
      <p:italic r:id="rId34"/>
      <p:boldItalic r:id="rId35"/>
    </p:embeddedFont>
    <p:embeddedFont>
      <p:font typeface="Raleway" panose="020B0003030101060003" pitchFamily="34" charset="0"/>
      <p:regular r:id="rId36"/>
      <p:bold r:id="rId37"/>
      <p:italic r:id="rId38"/>
      <p:boldItalic r:id="rId39"/>
    </p:embeddedFont>
    <p:embeddedFont>
      <p:font typeface="Raleway SemiBold" pitchFamily="2" charset="0"/>
      <p:bold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i" initials="p" lastIdx="1" clrIdx="0">
    <p:extLst>
      <p:ext uri="{19B8F6BF-5375-455C-9EA6-DF929625EA0E}">
        <p15:presenceInfo xmlns:p15="http://schemas.microsoft.com/office/powerpoint/2012/main" userId="pc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5DAC"/>
    <a:srgbClr val="4FCA9A"/>
    <a:srgbClr val="5265B0"/>
    <a:srgbClr val="FFFFFF"/>
    <a:srgbClr val="FDFDFD"/>
    <a:srgbClr val="333333"/>
    <a:srgbClr val="9CD2FF"/>
    <a:srgbClr val="E6E7EC"/>
    <a:srgbClr val="DEDEDE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879079-2256-4C3C-A06D-422B1F065377}">
  <a:tblStyle styleId="{A5879079-2256-4C3C-A06D-422B1F0653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89024" autoAdjust="0"/>
  </p:normalViewPr>
  <p:slideViewPr>
    <p:cSldViewPr snapToGrid="0">
      <p:cViewPr>
        <p:scale>
          <a:sx n="75" d="100"/>
          <a:sy n="75" d="100"/>
        </p:scale>
        <p:origin x="448" y="-13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CA656158-A726-32B7-C136-E8868FA1BD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7709835-013B-B6C5-EF3A-EAFEA7CA89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33ADE-BD34-49BC-B649-8E54C6F10E8D}" type="datetimeFigureOut">
              <a:rPr lang="fr-FR" smtClean="0"/>
              <a:t>17/12/2023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6C4BC1E-1A6E-0464-D534-30DE1D924D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64FA5A-C328-7419-BCE9-233B2933A3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8535F-1BB7-4ABB-B0E3-FD7019B849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03559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613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082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zm-Tfng-MA" dirty="0"/>
          </a:p>
        </p:txBody>
      </p:sp>
    </p:spTree>
    <p:extLst>
      <p:ext uri="{BB962C8B-B14F-4D97-AF65-F5344CB8AC3E}">
        <p14:creationId xmlns:p14="http://schemas.microsoft.com/office/powerpoint/2010/main" val="342941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zm-Tfng-MA" dirty="0"/>
          </a:p>
        </p:txBody>
      </p:sp>
    </p:spTree>
    <p:extLst>
      <p:ext uri="{BB962C8B-B14F-4D97-AF65-F5344CB8AC3E}">
        <p14:creationId xmlns:p14="http://schemas.microsoft.com/office/powerpoint/2010/main" val="1513064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rot="10505364">
            <a:off x="-1486370" y="3077775"/>
            <a:ext cx="4567199" cy="5849006"/>
          </a:xfrm>
          <a:custGeom>
            <a:avLst/>
            <a:gdLst/>
            <a:ahLst/>
            <a:cxnLst/>
            <a:rect l="l" t="t" r="r" b="b"/>
            <a:pathLst>
              <a:path w="67175" h="86028" extrusionOk="0">
                <a:moveTo>
                  <a:pt x="29334" y="0"/>
                </a:moveTo>
                <a:cubicBezTo>
                  <a:pt x="25742" y="0"/>
                  <a:pt x="22416" y="2383"/>
                  <a:pt x="21421" y="6060"/>
                </a:cubicBezTo>
                <a:cubicBezTo>
                  <a:pt x="21087" y="7289"/>
                  <a:pt x="21043" y="8588"/>
                  <a:pt x="21298" y="9843"/>
                </a:cubicBezTo>
                <a:cubicBezTo>
                  <a:pt x="21666" y="11582"/>
                  <a:pt x="20657" y="13311"/>
                  <a:pt x="18971" y="13855"/>
                </a:cubicBezTo>
                <a:cubicBezTo>
                  <a:pt x="17049" y="14487"/>
                  <a:pt x="15205" y="15356"/>
                  <a:pt x="13511" y="16454"/>
                </a:cubicBezTo>
                <a:cubicBezTo>
                  <a:pt x="3574" y="22862"/>
                  <a:pt x="1" y="35881"/>
                  <a:pt x="5294" y="46450"/>
                </a:cubicBezTo>
                <a:cubicBezTo>
                  <a:pt x="9431" y="54724"/>
                  <a:pt x="17688" y="59380"/>
                  <a:pt x="26192" y="59380"/>
                </a:cubicBezTo>
                <a:cubicBezTo>
                  <a:pt x="28588" y="59380"/>
                  <a:pt x="31003" y="59010"/>
                  <a:pt x="33351" y="58248"/>
                </a:cubicBezTo>
                <a:cubicBezTo>
                  <a:pt x="33684" y="58139"/>
                  <a:pt x="34021" y="58087"/>
                  <a:pt x="34352" y="58087"/>
                </a:cubicBezTo>
                <a:cubicBezTo>
                  <a:pt x="35774" y="58087"/>
                  <a:pt x="37080" y="59043"/>
                  <a:pt x="37450" y="60496"/>
                </a:cubicBezTo>
                <a:cubicBezTo>
                  <a:pt x="37749" y="61628"/>
                  <a:pt x="38179" y="62725"/>
                  <a:pt x="38741" y="63761"/>
                </a:cubicBezTo>
                <a:cubicBezTo>
                  <a:pt x="39662" y="65438"/>
                  <a:pt x="39144" y="67562"/>
                  <a:pt x="37485" y="68528"/>
                </a:cubicBezTo>
                <a:cubicBezTo>
                  <a:pt x="35449" y="69713"/>
                  <a:pt x="33939" y="71627"/>
                  <a:pt x="33254" y="73883"/>
                </a:cubicBezTo>
                <a:cubicBezTo>
                  <a:pt x="31841" y="78439"/>
                  <a:pt x="34149" y="83407"/>
                  <a:pt x="38548" y="85277"/>
                </a:cubicBezTo>
                <a:cubicBezTo>
                  <a:pt x="39729" y="85781"/>
                  <a:pt x="40979" y="86028"/>
                  <a:pt x="42222" y="86028"/>
                </a:cubicBezTo>
                <a:cubicBezTo>
                  <a:pt x="44313" y="86028"/>
                  <a:pt x="46385" y="85330"/>
                  <a:pt x="48081" y="83987"/>
                </a:cubicBezTo>
                <a:cubicBezTo>
                  <a:pt x="50776" y="81836"/>
                  <a:pt x="52084" y="78377"/>
                  <a:pt x="51478" y="74989"/>
                </a:cubicBezTo>
                <a:cubicBezTo>
                  <a:pt x="51153" y="73093"/>
                  <a:pt x="52374" y="71293"/>
                  <a:pt x="54252" y="70898"/>
                </a:cubicBezTo>
                <a:cubicBezTo>
                  <a:pt x="57904" y="70134"/>
                  <a:pt x="61117" y="67975"/>
                  <a:pt x="63198" y="64867"/>
                </a:cubicBezTo>
                <a:cubicBezTo>
                  <a:pt x="67174" y="58986"/>
                  <a:pt x="66165" y="50945"/>
                  <a:pt x="60871" y="46222"/>
                </a:cubicBezTo>
                <a:cubicBezTo>
                  <a:pt x="58484" y="44071"/>
                  <a:pt x="55446" y="42789"/>
                  <a:pt x="52242" y="42587"/>
                </a:cubicBezTo>
                <a:cubicBezTo>
                  <a:pt x="50399" y="42473"/>
                  <a:pt x="49099" y="40779"/>
                  <a:pt x="49336" y="38944"/>
                </a:cubicBezTo>
                <a:cubicBezTo>
                  <a:pt x="49968" y="33923"/>
                  <a:pt x="48950" y="28831"/>
                  <a:pt x="46422" y="24442"/>
                </a:cubicBezTo>
                <a:cubicBezTo>
                  <a:pt x="44447" y="20983"/>
                  <a:pt x="41620" y="18095"/>
                  <a:pt x="38205" y="16050"/>
                </a:cubicBezTo>
                <a:cubicBezTo>
                  <a:pt x="36669" y="15155"/>
                  <a:pt x="36063" y="13250"/>
                  <a:pt x="36792" y="11634"/>
                </a:cubicBezTo>
                <a:cubicBezTo>
                  <a:pt x="37038" y="11108"/>
                  <a:pt x="37222" y="10555"/>
                  <a:pt x="37345" y="9984"/>
                </a:cubicBezTo>
                <a:cubicBezTo>
                  <a:pt x="38258" y="5937"/>
                  <a:pt x="35914" y="1767"/>
                  <a:pt x="31981" y="442"/>
                </a:cubicBezTo>
                <a:cubicBezTo>
                  <a:pt x="31103" y="142"/>
                  <a:pt x="30211" y="0"/>
                  <a:pt x="293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3801252">
            <a:off x="6752061" y="2593770"/>
            <a:ext cx="3837338" cy="6138888"/>
          </a:xfrm>
          <a:custGeom>
            <a:avLst/>
            <a:gdLst/>
            <a:ahLst/>
            <a:cxnLst/>
            <a:rect l="l" t="t" r="r" b="b"/>
            <a:pathLst>
              <a:path w="86382" h="138192" extrusionOk="0">
                <a:moveTo>
                  <a:pt x="34011" y="0"/>
                </a:moveTo>
                <a:cubicBezTo>
                  <a:pt x="29515" y="0"/>
                  <a:pt x="25018" y="1620"/>
                  <a:pt x="21517" y="4864"/>
                </a:cubicBezTo>
                <a:cubicBezTo>
                  <a:pt x="16460" y="9525"/>
                  <a:pt x="14424" y="16627"/>
                  <a:pt x="16250" y="23255"/>
                </a:cubicBezTo>
                <a:cubicBezTo>
                  <a:pt x="16741" y="25072"/>
                  <a:pt x="15574" y="26915"/>
                  <a:pt x="13721" y="27240"/>
                </a:cubicBezTo>
                <a:cubicBezTo>
                  <a:pt x="11141" y="27697"/>
                  <a:pt x="8779" y="28969"/>
                  <a:pt x="6971" y="30866"/>
                </a:cubicBezTo>
                <a:cubicBezTo>
                  <a:pt x="2625" y="35439"/>
                  <a:pt x="2459" y="42690"/>
                  <a:pt x="6611" y="47439"/>
                </a:cubicBezTo>
                <a:cubicBezTo>
                  <a:pt x="8944" y="50120"/>
                  <a:pt x="12321" y="51660"/>
                  <a:pt x="15868" y="51660"/>
                </a:cubicBezTo>
                <a:cubicBezTo>
                  <a:pt x="16004" y="51660"/>
                  <a:pt x="16140" y="51658"/>
                  <a:pt x="16276" y="51653"/>
                </a:cubicBezTo>
                <a:cubicBezTo>
                  <a:pt x="16312" y="51652"/>
                  <a:pt x="16348" y="51651"/>
                  <a:pt x="16384" y="51651"/>
                </a:cubicBezTo>
                <a:cubicBezTo>
                  <a:pt x="18296" y="51651"/>
                  <a:pt x="19939" y="53243"/>
                  <a:pt x="20086" y="55156"/>
                </a:cubicBezTo>
                <a:cubicBezTo>
                  <a:pt x="20297" y="57877"/>
                  <a:pt x="20850" y="60563"/>
                  <a:pt x="21745" y="63144"/>
                </a:cubicBezTo>
                <a:cubicBezTo>
                  <a:pt x="22430" y="65093"/>
                  <a:pt x="21394" y="67270"/>
                  <a:pt x="19445" y="67937"/>
                </a:cubicBezTo>
                <a:cubicBezTo>
                  <a:pt x="15820" y="69175"/>
                  <a:pt x="12519" y="71229"/>
                  <a:pt x="9815" y="73942"/>
                </a:cubicBezTo>
                <a:cubicBezTo>
                  <a:pt x="1" y="83747"/>
                  <a:pt x="45" y="99821"/>
                  <a:pt x="9903" y="109591"/>
                </a:cubicBezTo>
                <a:cubicBezTo>
                  <a:pt x="11817" y="111488"/>
                  <a:pt x="14020" y="113059"/>
                  <a:pt x="16443" y="114253"/>
                </a:cubicBezTo>
                <a:cubicBezTo>
                  <a:pt x="18690" y="115359"/>
                  <a:pt x="19577" y="118107"/>
                  <a:pt x="18304" y="120266"/>
                </a:cubicBezTo>
                <a:cubicBezTo>
                  <a:pt x="17145" y="122232"/>
                  <a:pt x="16583" y="124497"/>
                  <a:pt x="16680" y="126771"/>
                </a:cubicBezTo>
                <a:cubicBezTo>
                  <a:pt x="16917" y="132811"/>
                  <a:pt x="21771" y="137788"/>
                  <a:pt x="27793" y="138165"/>
                </a:cubicBezTo>
                <a:cubicBezTo>
                  <a:pt x="28058" y="138183"/>
                  <a:pt x="28322" y="138192"/>
                  <a:pt x="28585" y="138192"/>
                </a:cubicBezTo>
                <a:cubicBezTo>
                  <a:pt x="32801" y="138192"/>
                  <a:pt x="36723" y="135961"/>
                  <a:pt x="38863" y="132284"/>
                </a:cubicBezTo>
                <a:cubicBezTo>
                  <a:pt x="41137" y="128386"/>
                  <a:pt x="41014" y="123532"/>
                  <a:pt x="38538" y="119757"/>
                </a:cubicBezTo>
                <a:cubicBezTo>
                  <a:pt x="37151" y="117650"/>
                  <a:pt x="37775" y="114841"/>
                  <a:pt x="39969" y="113603"/>
                </a:cubicBezTo>
                <a:cubicBezTo>
                  <a:pt x="50214" y="107801"/>
                  <a:pt x="55068" y="95669"/>
                  <a:pt x="51653" y="84406"/>
                </a:cubicBezTo>
                <a:lnTo>
                  <a:pt x="51653" y="84406"/>
                </a:lnTo>
                <a:cubicBezTo>
                  <a:pt x="51675" y="84406"/>
                  <a:pt x="51696" y="84406"/>
                  <a:pt x="51718" y="84406"/>
                </a:cubicBezTo>
                <a:cubicBezTo>
                  <a:pt x="60298" y="84406"/>
                  <a:pt x="68514" y="80905"/>
                  <a:pt x="74469" y="74714"/>
                </a:cubicBezTo>
                <a:cubicBezTo>
                  <a:pt x="86381" y="62363"/>
                  <a:pt x="86197" y="42515"/>
                  <a:pt x="74074" y="30365"/>
                </a:cubicBezTo>
                <a:cubicBezTo>
                  <a:pt x="69448" y="25721"/>
                  <a:pt x="63496" y="22640"/>
                  <a:pt x="57044" y="21543"/>
                </a:cubicBezTo>
                <a:cubicBezTo>
                  <a:pt x="54498" y="21104"/>
                  <a:pt x="52602" y="18997"/>
                  <a:pt x="52329" y="16442"/>
                </a:cubicBezTo>
                <a:cubicBezTo>
                  <a:pt x="51864" y="12036"/>
                  <a:pt x="49828" y="7954"/>
                  <a:pt x="46588" y="4934"/>
                </a:cubicBezTo>
                <a:cubicBezTo>
                  <a:pt x="43076" y="1646"/>
                  <a:pt x="38544" y="0"/>
                  <a:pt x="340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 rot="4717455">
            <a:off x="6809805" y="-1708648"/>
            <a:ext cx="3721823" cy="3160007"/>
          </a:xfrm>
          <a:custGeom>
            <a:avLst/>
            <a:gdLst/>
            <a:ahLst/>
            <a:cxnLst/>
            <a:rect l="l" t="t" r="r" b="b"/>
            <a:pathLst>
              <a:path w="44491" h="37775" fill="none" extrusionOk="0">
                <a:moveTo>
                  <a:pt x="24378" y="33473"/>
                </a:moveTo>
                <a:cubicBezTo>
                  <a:pt x="25169" y="31910"/>
                  <a:pt x="25406" y="30128"/>
                  <a:pt x="25063" y="28416"/>
                </a:cubicBezTo>
                <a:cubicBezTo>
                  <a:pt x="24861" y="27424"/>
                  <a:pt x="25564" y="26502"/>
                  <a:pt x="26556" y="26371"/>
                </a:cubicBezTo>
                <a:cubicBezTo>
                  <a:pt x="29286" y="25985"/>
                  <a:pt x="31814" y="24720"/>
                  <a:pt x="33763" y="22772"/>
                </a:cubicBezTo>
                <a:cubicBezTo>
                  <a:pt x="35299" y="21244"/>
                  <a:pt x="36414" y="19339"/>
                  <a:pt x="37002" y="17259"/>
                </a:cubicBezTo>
                <a:cubicBezTo>
                  <a:pt x="37257" y="16319"/>
                  <a:pt x="38178" y="15731"/>
                  <a:pt x="39126" y="15889"/>
                </a:cubicBezTo>
                <a:cubicBezTo>
                  <a:pt x="39442" y="15933"/>
                  <a:pt x="39758" y="15959"/>
                  <a:pt x="40074" y="15942"/>
                </a:cubicBezTo>
                <a:cubicBezTo>
                  <a:pt x="42348" y="15828"/>
                  <a:pt x="44174" y="14028"/>
                  <a:pt x="44332" y="11763"/>
                </a:cubicBezTo>
                <a:cubicBezTo>
                  <a:pt x="44490" y="9191"/>
                  <a:pt x="42453" y="7014"/>
                  <a:pt x="39873" y="7014"/>
                </a:cubicBezTo>
                <a:cubicBezTo>
                  <a:pt x="39179" y="7014"/>
                  <a:pt x="38486" y="7172"/>
                  <a:pt x="37862" y="7488"/>
                </a:cubicBezTo>
                <a:cubicBezTo>
                  <a:pt x="37002" y="7927"/>
                  <a:pt x="35949" y="7646"/>
                  <a:pt x="35422" y="6839"/>
                </a:cubicBezTo>
                <a:cubicBezTo>
                  <a:pt x="34816" y="5908"/>
                  <a:pt x="34096" y="5065"/>
                  <a:pt x="33280" y="4328"/>
                </a:cubicBezTo>
                <a:cubicBezTo>
                  <a:pt x="28496" y="26"/>
                  <a:pt x="21148" y="0"/>
                  <a:pt x="16337" y="4293"/>
                </a:cubicBezTo>
                <a:cubicBezTo>
                  <a:pt x="11641" y="8471"/>
                  <a:pt x="10701" y="15450"/>
                  <a:pt x="14134" y="20717"/>
                </a:cubicBezTo>
                <a:cubicBezTo>
                  <a:pt x="14687" y="21560"/>
                  <a:pt x="14415" y="22693"/>
                  <a:pt x="13546" y="23193"/>
                </a:cubicBezTo>
                <a:cubicBezTo>
                  <a:pt x="12984" y="23509"/>
                  <a:pt x="12466" y="23895"/>
                  <a:pt x="12009" y="24334"/>
                </a:cubicBezTo>
                <a:cubicBezTo>
                  <a:pt x="11263" y="25072"/>
                  <a:pt x="10069" y="25080"/>
                  <a:pt x="9323" y="24361"/>
                </a:cubicBezTo>
                <a:cubicBezTo>
                  <a:pt x="6374" y="21455"/>
                  <a:pt x="1379" y="23070"/>
                  <a:pt x="694" y="27152"/>
                </a:cubicBezTo>
                <a:cubicBezTo>
                  <a:pt x="0" y="31225"/>
                  <a:pt x="4179" y="34394"/>
                  <a:pt x="7919" y="32630"/>
                </a:cubicBezTo>
                <a:cubicBezTo>
                  <a:pt x="8867" y="32191"/>
                  <a:pt x="9990" y="32577"/>
                  <a:pt x="10464" y="33508"/>
                </a:cubicBezTo>
                <a:cubicBezTo>
                  <a:pt x="11799" y="36124"/>
                  <a:pt x="14494" y="37774"/>
                  <a:pt x="17435" y="37765"/>
                </a:cubicBezTo>
                <a:cubicBezTo>
                  <a:pt x="20375" y="37757"/>
                  <a:pt x="23062" y="36097"/>
                  <a:pt x="24378" y="33473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877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 rot="-7953118">
            <a:off x="-1962911" y="1417429"/>
            <a:ext cx="2984062" cy="2128006"/>
          </a:xfrm>
          <a:custGeom>
            <a:avLst/>
            <a:gdLst/>
            <a:ahLst/>
            <a:cxnLst/>
            <a:rect l="l" t="t" r="r" b="b"/>
            <a:pathLst>
              <a:path w="40575" h="28935" fill="none" extrusionOk="0">
                <a:moveTo>
                  <a:pt x="40452" y="11202"/>
                </a:moveTo>
                <a:cubicBezTo>
                  <a:pt x="40311" y="6699"/>
                  <a:pt x="36387" y="2775"/>
                  <a:pt x="31884" y="2643"/>
                </a:cubicBezTo>
                <a:cubicBezTo>
                  <a:pt x="29654" y="2564"/>
                  <a:pt x="27486" y="3336"/>
                  <a:pt x="25809" y="4802"/>
                </a:cubicBezTo>
                <a:cubicBezTo>
                  <a:pt x="24817" y="5663"/>
                  <a:pt x="23272" y="5522"/>
                  <a:pt x="22412" y="4530"/>
                </a:cubicBezTo>
                <a:cubicBezTo>
                  <a:pt x="20059" y="1809"/>
                  <a:pt x="16662" y="211"/>
                  <a:pt x="13063" y="141"/>
                </a:cubicBezTo>
                <a:cubicBezTo>
                  <a:pt x="6110" y="0"/>
                  <a:pt x="264" y="5584"/>
                  <a:pt x="106" y="12545"/>
                </a:cubicBezTo>
                <a:cubicBezTo>
                  <a:pt x="0" y="17004"/>
                  <a:pt x="2239" y="21192"/>
                  <a:pt x="6014" y="23580"/>
                </a:cubicBezTo>
                <a:cubicBezTo>
                  <a:pt x="9780" y="25967"/>
                  <a:pt x="14529" y="26204"/>
                  <a:pt x="18514" y="24194"/>
                </a:cubicBezTo>
                <a:cubicBezTo>
                  <a:pt x="19410" y="23746"/>
                  <a:pt x="20498" y="24124"/>
                  <a:pt x="20928" y="25037"/>
                </a:cubicBezTo>
                <a:cubicBezTo>
                  <a:pt x="22175" y="27583"/>
                  <a:pt x="25010" y="28934"/>
                  <a:pt x="27767" y="28302"/>
                </a:cubicBezTo>
                <a:cubicBezTo>
                  <a:pt x="30532" y="27670"/>
                  <a:pt x="32499" y="25212"/>
                  <a:pt x="32507" y="22386"/>
                </a:cubicBezTo>
                <a:cubicBezTo>
                  <a:pt x="32525" y="21253"/>
                  <a:pt x="33253" y="20253"/>
                  <a:pt x="34333" y="19910"/>
                </a:cubicBezTo>
                <a:cubicBezTo>
                  <a:pt x="38082" y="18690"/>
                  <a:pt x="40575" y="15143"/>
                  <a:pt x="40452" y="11202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877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 rot="-5086103">
            <a:off x="7689426" y="3946970"/>
            <a:ext cx="2917111" cy="2929562"/>
          </a:xfrm>
          <a:custGeom>
            <a:avLst/>
            <a:gdLst/>
            <a:ahLst/>
            <a:cxnLst/>
            <a:rect l="l" t="t" r="r" b="b"/>
            <a:pathLst>
              <a:path w="37020" h="37178" fill="none" extrusionOk="0">
                <a:moveTo>
                  <a:pt x="32384" y="3082"/>
                </a:moveTo>
                <a:cubicBezTo>
                  <a:pt x="29101" y="0"/>
                  <a:pt x="23553" y="9"/>
                  <a:pt x="20270" y="3090"/>
                </a:cubicBezTo>
                <a:cubicBezTo>
                  <a:pt x="18646" y="4618"/>
                  <a:pt x="17654" y="6698"/>
                  <a:pt x="17505" y="8919"/>
                </a:cubicBezTo>
                <a:cubicBezTo>
                  <a:pt x="17408" y="10227"/>
                  <a:pt x="16223" y="11219"/>
                  <a:pt x="14915" y="11132"/>
                </a:cubicBezTo>
                <a:cubicBezTo>
                  <a:pt x="11325" y="10868"/>
                  <a:pt x="7796" y="12141"/>
                  <a:pt x="5197" y="14634"/>
                </a:cubicBezTo>
                <a:cubicBezTo>
                  <a:pt x="185" y="19454"/>
                  <a:pt x="0" y="27530"/>
                  <a:pt x="4802" y="32569"/>
                </a:cubicBezTo>
                <a:cubicBezTo>
                  <a:pt x="7875" y="35799"/>
                  <a:pt x="12431" y="37177"/>
                  <a:pt x="16785" y="36194"/>
                </a:cubicBezTo>
                <a:cubicBezTo>
                  <a:pt x="21139" y="35220"/>
                  <a:pt x="24659" y="32024"/>
                  <a:pt x="26064" y="27793"/>
                </a:cubicBezTo>
                <a:cubicBezTo>
                  <a:pt x="26380" y="26836"/>
                  <a:pt x="27416" y="26336"/>
                  <a:pt x="28364" y="26678"/>
                </a:cubicBezTo>
                <a:cubicBezTo>
                  <a:pt x="31041" y="27591"/>
                  <a:pt x="34000" y="26547"/>
                  <a:pt x="35509" y="24141"/>
                </a:cubicBezTo>
                <a:cubicBezTo>
                  <a:pt x="37019" y="21745"/>
                  <a:pt x="36668" y="18620"/>
                  <a:pt x="34676" y="16609"/>
                </a:cubicBezTo>
                <a:cubicBezTo>
                  <a:pt x="33885" y="15802"/>
                  <a:pt x="33701" y="14582"/>
                  <a:pt x="34219" y="13572"/>
                </a:cubicBezTo>
                <a:cubicBezTo>
                  <a:pt x="36010" y="10061"/>
                  <a:pt x="35264" y="5785"/>
                  <a:pt x="32384" y="3082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877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13225" y="1228675"/>
            <a:ext cx="7718700" cy="33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8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2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3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/>
          <p:nvPr/>
        </p:nvSpPr>
        <p:spPr>
          <a:xfrm rot="-10261064">
            <a:off x="6668902" y="3621477"/>
            <a:ext cx="4567145" cy="5848938"/>
          </a:xfrm>
          <a:custGeom>
            <a:avLst/>
            <a:gdLst/>
            <a:ahLst/>
            <a:cxnLst/>
            <a:rect l="l" t="t" r="r" b="b"/>
            <a:pathLst>
              <a:path w="67175" h="86028" extrusionOk="0">
                <a:moveTo>
                  <a:pt x="29334" y="0"/>
                </a:moveTo>
                <a:cubicBezTo>
                  <a:pt x="25742" y="0"/>
                  <a:pt x="22416" y="2383"/>
                  <a:pt x="21421" y="6060"/>
                </a:cubicBezTo>
                <a:cubicBezTo>
                  <a:pt x="21087" y="7289"/>
                  <a:pt x="21043" y="8588"/>
                  <a:pt x="21298" y="9843"/>
                </a:cubicBezTo>
                <a:cubicBezTo>
                  <a:pt x="21666" y="11582"/>
                  <a:pt x="20657" y="13311"/>
                  <a:pt x="18971" y="13855"/>
                </a:cubicBezTo>
                <a:cubicBezTo>
                  <a:pt x="17049" y="14487"/>
                  <a:pt x="15205" y="15356"/>
                  <a:pt x="13511" y="16454"/>
                </a:cubicBezTo>
                <a:cubicBezTo>
                  <a:pt x="3574" y="22862"/>
                  <a:pt x="1" y="35881"/>
                  <a:pt x="5294" y="46450"/>
                </a:cubicBezTo>
                <a:cubicBezTo>
                  <a:pt x="9431" y="54724"/>
                  <a:pt x="17688" y="59380"/>
                  <a:pt x="26192" y="59380"/>
                </a:cubicBezTo>
                <a:cubicBezTo>
                  <a:pt x="28588" y="59380"/>
                  <a:pt x="31003" y="59010"/>
                  <a:pt x="33351" y="58248"/>
                </a:cubicBezTo>
                <a:cubicBezTo>
                  <a:pt x="33684" y="58139"/>
                  <a:pt x="34021" y="58087"/>
                  <a:pt x="34352" y="58087"/>
                </a:cubicBezTo>
                <a:cubicBezTo>
                  <a:pt x="35774" y="58087"/>
                  <a:pt x="37080" y="59043"/>
                  <a:pt x="37450" y="60496"/>
                </a:cubicBezTo>
                <a:cubicBezTo>
                  <a:pt x="37749" y="61628"/>
                  <a:pt x="38179" y="62725"/>
                  <a:pt x="38741" y="63761"/>
                </a:cubicBezTo>
                <a:cubicBezTo>
                  <a:pt x="39662" y="65438"/>
                  <a:pt x="39144" y="67562"/>
                  <a:pt x="37485" y="68528"/>
                </a:cubicBezTo>
                <a:cubicBezTo>
                  <a:pt x="35449" y="69713"/>
                  <a:pt x="33939" y="71627"/>
                  <a:pt x="33254" y="73883"/>
                </a:cubicBezTo>
                <a:cubicBezTo>
                  <a:pt x="31841" y="78439"/>
                  <a:pt x="34149" y="83407"/>
                  <a:pt x="38548" y="85277"/>
                </a:cubicBezTo>
                <a:cubicBezTo>
                  <a:pt x="39729" y="85781"/>
                  <a:pt x="40979" y="86028"/>
                  <a:pt x="42222" y="86028"/>
                </a:cubicBezTo>
                <a:cubicBezTo>
                  <a:pt x="44313" y="86028"/>
                  <a:pt x="46385" y="85330"/>
                  <a:pt x="48081" y="83987"/>
                </a:cubicBezTo>
                <a:cubicBezTo>
                  <a:pt x="50776" y="81836"/>
                  <a:pt x="52084" y="78377"/>
                  <a:pt x="51478" y="74989"/>
                </a:cubicBezTo>
                <a:cubicBezTo>
                  <a:pt x="51153" y="73093"/>
                  <a:pt x="52374" y="71293"/>
                  <a:pt x="54252" y="70898"/>
                </a:cubicBezTo>
                <a:cubicBezTo>
                  <a:pt x="57904" y="70134"/>
                  <a:pt x="61117" y="67975"/>
                  <a:pt x="63198" y="64867"/>
                </a:cubicBezTo>
                <a:cubicBezTo>
                  <a:pt x="67174" y="58986"/>
                  <a:pt x="66165" y="50945"/>
                  <a:pt x="60871" y="46222"/>
                </a:cubicBezTo>
                <a:cubicBezTo>
                  <a:pt x="58484" y="44071"/>
                  <a:pt x="55446" y="42789"/>
                  <a:pt x="52242" y="42587"/>
                </a:cubicBezTo>
                <a:cubicBezTo>
                  <a:pt x="50399" y="42473"/>
                  <a:pt x="49099" y="40779"/>
                  <a:pt x="49336" y="38944"/>
                </a:cubicBezTo>
                <a:cubicBezTo>
                  <a:pt x="49968" y="33923"/>
                  <a:pt x="48950" y="28831"/>
                  <a:pt x="46422" y="24442"/>
                </a:cubicBezTo>
                <a:cubicBezTo>
                  <a:pt x="44447" y="20983"/>
                  <a:pt x="41620" y="18095"/>
                  <a:pt x="38205" y="16050"/>
                </a:cubicBezTo>
                <a:cubicBezTo>
                  <a:pt x="36669" y="15155"/>
                  <a:pt x="36063" y="13250"/>
                  <a:pt x="36792" y="11634"/>
                </a:cubicBezTo>
                <a:cubicBezTo>
                  <a:pt x="37038" y="11108"/>
                  <a:pt x="37222" y="10555"/>
                  <a:pt x="37345" y="9984"/>
                </a:cubicBezTo>
                <a:cubicBezTo>
                  <a:pt x="38258" y="5937"/>
                  <a:pt x="35914" y="1767"/>
                  <a:pt x="31981" y="442"/>
                </a:cubicBezTo>
                <a:cubicBezTo>
                  <a:pt x="31103" y="142"/>
                  <a:pt x="30211" y="0"/>
                  <a:pt x="293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7"/>
          <p:cNvSpPr/>
          <p:nvPr/>
        </p:nvSpPr>
        <p:spPr>
          <a:xfrm rot="5799105">
            <a:off x="8493648" y="2309357"/>
            <a:ext cx="2917099" cy="2929549"/>
          </a:xfrm>
          <a:custGeom>
            <a:avLst/>
            <a:gdLst/>
            <a:ahLst/>
            <a:cxnLst/>
            <a:rect l="l" t="t" r="r" b="b"/>
            <a:pathLst>
              <a:path w="37020" h="37178" fill="none" extrusionOk="0">
                <a:moveTo>
                  <a:pt x="32384" y="3082"/>
                </a:moveTo>
                <a:cubicBezTo>
                  <a:pt x="29101" y="0"/>
                  <a:pt x="23553" y="9"/>
                  <a:pt x="20270" y="3090"/>
                </a:cubicBezTo>
                <a:cubicBezTo>
                  <a:pt x="18646" y="4618"/>
                  <a:pt x="17654" y="6698"/>
                  <a:pt x="17505" y="8919"/>
                </a:cubicBezTo>
                <a:cubicBezTo>
                  <a:pt x="17408" y="10227"/>
                  <a:pt x="16223" y="11219"/>
                  <a:pt x="14915" y="11132"/>
                </a:cubicBezTo>
                <a:cubicBezTo>
                  <a:pt x="11325" y="10868"/>
                  <a:pt x="7796" y="12141"/>
                  <a:pt x="5197" y="14634"/>
                </a:cubicBezTo>
                <a:cubicBezTo>
                  <a:pt x="185" y="19454"/>
                  <a:pt x="0" y="27530"/>
                  <a:pt x="4802" y="32569"/>
                </a:cubicBezTo>
                <a:cubicBezTo>
                  <a:pt x="7875" y="35799"/>
                  <a:pt x="12431" y="37177"/>
                  <a:pt x="16785" y="36194"/>
                </a:cubicBezTo>
                <a:cubicBezTo>
                  <a:pt x="21139" y="35220"/>
                  <a:pt x="24659" y="32024"/>
                  <a:pt x="26064" y="27793"/>
                </a:cubicBezTo>
                <a:cubicBezTo>
                  <a:pt x="26380" y="26836"/>
                  <a:pt x="27416" y="26336"/>
                  <a:pt x="28364" y="26678"/>
                </a:cubicBezTo>
                <a:cubicBezTo>
                  <a:pt x="31041" y="27591"/>
                  <a:pt x="34000" y="26547"/>
                  <a:pt x="35509" y="24141"/>
                </a:cubicBezTo>
                <a:cubicBezTo>
                  <a:pt x="37019" y="21745"/>
                  <a:pt x="36668" y="18620"/>
                  <a:pt x="34676" y="16609"/>
                </a:cubicBezTo>
                <a:cubicBezTo>
                  <a:pt x="33885" y="15802"/>
                  <a:pt x="33701" y="14582"/>
                  <a:pt x="34219" y="13572"/>
                </a:cubicBezTo>
                <a:cubicBezTo>
                  <a:pt x="36010" y="10061"/>
                  <a:pt x="35264" y="5785"/>
                  <a:pt x="32384" y="3082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877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7"/>
          <p:cNvSpPr/>
          <p:nvPr/>
        </p:nvSpPr>
        <p:spPr>
          <a:xfrm rot="3837937">
            <a:off x="-3484586" y="1967738"/>
            <a:ext cx="3837306" cy="6138836"/>
          </a:xfrm>
          <a:custGeom>
            <a:avLst/>
            <a:gdLst/>
            <a:ahLst/>
            <a:cxnLst/>
            <a:rect l="l" t="t" r="r" b="b"/>
            <a:pathLst>
              <a:path w="86382" h="138192" extrusionOk="0">
                <a:moveTo>
                  <a:pt x="34011" y="0"/>
                </a:moveTo>
                <a:cubicBezTo>
                  <a:pt x="29515" y="0"/>
                  <a:pt x="25018" y="1620"/>
                  <a:pt x="21517" y="4864"/>
                </a:cubicBezTo>
                <a:cubicBezTo>
                  <a:pt x="16460" y="9525"/>
                  <a:pt x="14424" y="16627"/>
                  <a:pt x="16250" y="23255"/>
                </a:cubicBezTo>
                <a:cubicBezTo>
                  <a:pt x="16741" y="25072"/>
                  <a:pt x="15574" y="26915"/>
                  <a:pt x="13721" y="27240"/>
                </a:cubicBezTo>
                <a:cubicBezTo>
                  <a:pt x="11141" y="27697"/>
                  <a:pt x="8779" y="28969"/>
                  <a:pt x="6971" y="30866"/>
                </a:cubicBezTo>
                <a:cubicBezTo>
                  <a:pt x="2625" y="35439"/>
                  <a:pt x="2459" y="42690"/>
                  <a:pt x="6611" y="47439"/>
                </a:cubicBezTo>
                <a:cubicBezTo>
                  <a:pt x="8944" y="50120"/>
                  <a:pt x="12321" y="51660"/>
                  <a:pt x="15868" y="51660"/>
                </a:cubicBezTo>
                <a:cubicBezTo>
                  <a:pt x="16004" y="51660"/>
                  <a:pt x="16140" y="51658"/>
                  <a:pt x="16276" y="51653"/>
                </a:cubicBezTo>
                <a:cubicBezTo>
                  <a:pt x="16312" y="51652"/>
                  <a:pt x="16348" y="51651"/>
                  <a:pt x="16384" y="51651"/>
                </a:cubicBezTo>
                <a:cubicBezTo>
                  <a:pt x="18296" y="51651"/>
                  <a:pt x="19939" y="53243"/>
                  <a:pt x="20086" y="55156"/>
                </a:cubicBezTo>
                <a:cubicBezTo>
                  <a:pt x="20297" y="57877"/>
                  <a:pt x="20850" y="60563"/>
                  <a:pt x="21745" y="63144"/>
                </a:cubicBezTo>
                <a:cubicBezTo>
                  <a:pt x="22430" y="65093"/>
                  <a:pt x="21394" y="67270"/>
                  <a:pt x="19445" y="67937"/>
                </a:cubicBezTo>
                <a:cubicBezTo>
                  <a:pt x="15820" y="69175"/>
                  <a:pt x="12519" y="71229"/>
                  <a:pt x="9815" y="73942"/>
                </a:cubicBezTo>
                <a:cubicBezTo>
                  <a:pt x="1" y="83747"/>
                  <a:pt x="45" y="99821"/>
                  <a:pt x="9903" y="109591"/>
                </a:cubicBezTo>
                <a:cubicBezTo>
                  <a:pt x="11817" y="111488"/>
                  <a:pt x="14020" y="113059"/>
                  <a:pt x="16443" y="114253"/>
                </a:cubicBezTo>
                <a:cubicBezTo>
                  <a:pt x="18690" y="115359"/>
                  <a:pt x="19577" y="118107"/>
                  <a:pt x="18304" y="120266"/>
                </a:cubicBezTo>
                <a:cubicBezTo>
                  <a:pt x="17145" y="122232"/>
                  <a:pt x="16583" y="124497"/>
                  <a:pt x="16680" y="126771"/>
                </a:cubicBezTo>
                <a:cubicBezTo>
                  <a:pt x="16917" y="132811"/>
                  <a:pt x="21771" y="137788"/>
                  <a:pt x="27793" y="138165"/>
                </a:cubicBezTo>
                <a:cubicBezTo>
                  <a:pt x="28058" y="138183"/>
                  <a:pt x="28322" y="138192"/>
                  <a:pt x="28585" y="138192"/>
                </a:cubicBezTo>
                <a:cubicBezTo>
                  <a:pt x="32801" y="138192"/>
                  <a:pt x="36723" y="135961"/>
                  <a:pt x="38863" y="132284"/>
                </a:cubicBezTo>
                <a:cubicBezTo>
                  <a:pt x="41137" y="128386"/>
                  <a:pt x="41014" y="123532"/>
                  <a:pt x="38538" y="119757"/>
                </a:cubicBezTo>
                <a:cubicBezTo>
                  <a:pt x="37151" y="117650"/>
                  <a:pt x="37775" y="114841"/>
                  <a:pt x="39969" y="113603"/>
                </a:cubicBezTo>
                <a:cubicBezTo>
                  <a:pt x="50214" y="107801"/>
                  <a:pt x="55068" y="95669"/>
                  <a:pt x="51653" y="84406"/>
                </a:cubicBezTo>
                <a:lnTo>
                  <a:pt x="51653" y="84406"/>
                </a:lnTo>
                <a:cubicBezTo>
                  <a:pt x="51675" y="84406"/>
                  <a:pt x="51696" y="84406"/>
                  <a:pt x="51718" y="84406"/>
                </a:cubicBezTo>
                <a:cubicBezTo>
                  <a:pt x="60298" y="84406"/>
                  <a:pt x="68514" y="80905"/>
                  <a:pt x="74469" y="74714"/>
                </a:cubicBezTo>
                <a:cubicBezTo>
                  <a:pt x="86381" y="62363"/>
                  <a:pt x="86197" y="42515"/>
                  <a:pt x="74074" y="30365"/>
                </a:cubicBezTo>
                <a:cubicBezTo>
                  <a:pt x="69448" y="25721"/>
                  <a:pt x="63496" y="22640"/>
                  <a:pt x="57044" y="21543"/>
                </a:cubicBezTo>
                <a:cubicBezTo>
                  <a:pt x="54498" y="21104"/>
                  <a:pt x="52602" y="18997"/>
                  <a:pt x="52329" y="16442"/>
                </a:cubicBezTo>
                <a:cubicBezTo>
                  <a:pt x="51864" y="12036"/>
                  <a:pt x="49828" y="7954"/>
                  <a:pt x="46588" y="4934"/>
                </a:cubicBezTo>
                <a:cubicBezTo>
                  <a:pt x="43076" y="1646"/>
                  <a:pt x="38544" y="0"/>
                  <a:pt x="340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7"/>
          <p:cNvSpPr/>
          <p:nvPr/>
        </p:nvSpPr>
        <p:spPr>
          <a:xfrm rot="4774477">
            <a:off x="-452794" y="3609569"/>
            <a:ext cx="3721828" cy="3160011"/>
          </a:xfrm>
          <a:custGeom>
            <a:avLst/>
            <a:gdLst/>
            <a:ahLst/>
            <a:cxnLst/>
            <a:rect l="l" t="t" r="r" b="b"/>
            <a:pathLst>
              <a:path w="44491" h="37775" fill="none" extrusionOk="0">
                <a:moveTo>
                  <a:pt x="24378" y="33473"/>
                </a:moveTo>
                <a:cubicBezTo>
                  <a:pt x="25169" y="31910"/>
                  <a:pt x="25406" y="30128"/>
                  <a:pt x="25063" y="28416"/>
                </a:cubicBezTo>
                <a:cubicBezTo>
                  <a:pt x="24861" y="27424"/>
                  <a:pt x="25564" y="26502"/>
                  <a:pt x="26556" y="26371"/>
                </a:cubicBezTo>
                <a:cubicBezTo>
                  <a:pt x="29286" y="25985"/>
                  <a:pt x="31814" y="24720"/>
                  <a:pt x="33763" y="22772"/>
                </a:cubicBezTo>
                <a:cubicBezTo>
                  <a:pt x="35299" y="21244"/>
                  <a:pt x="36414" y="19339"/>
                  <a:pt x="37002" y="17259"/>
                </a:cubicBezTo>
                <a:cubicBezTo>
                  <a:pt x="37257" y="16319"/>
                  <a:pt x="38178" y="15731"/>
                  <a:pt x="39126" y="15889"/>
                </a:cubicBezTo>
                <a:cubicBezTo>
                  <a:pt x="39442" y="15933"/>
                  <a:pt x="39758" y="15959"/>
                  <a:pt x="40074" y="15942"/>
                </a:cubicBezTo>
                <a:cubicBezTo>
                  <a:pt x="42348" y="15828"/>
                  <a:pt x="44174" y="14028"/>
                  <a:pt x="44332" y="11763"/>
                </a:cubicBezTo>
                <a:cubicBezTo>
                  <a:pt x="44490" y="9191"/>
                  <a:pt x="42453" y="7014"/>
                  <a:pt x="39873" y="7014"/>
                </a:cubicBezTo>
                <a:cubicBezTo>
                  <a:pt x="39179" y="7014"/>
                  <a:pt x="38486" y="7172"/>
                  <a:pt x="37862" y="7488"/>
                </a:cubicBezTo>
                <a:cubicBezTo>
                  <a:pt x="37002" y="7927"/>
                  <a:pt x="35949" y="7646"/>
                  <a:pt x="35422" y="6839"/>
                </a:cubicBezTo>
                <a:cubicBezTo>
                  <a:pt x="34816" y="5908"/>
                  <a:pt x="34096" y="5065"/>
                  <a:pt x="33280" y="4328"/>
                </a:cubicBezTo>
                <a:cubicBezTo>
                  <a:pt x="28496" y="26"/>
                  <a:pt x="21148" y="0"/>
                  <a:pt x="16337" y="4293"/>
                </a:cubicBezTo>
                <a:cubicBezTo>
                  <a:pt x="11641" y="8471"/>
                  <a:pt x="10701" y="15450"/>
                  <a:pt x="14134" y="20717"/>
                </a:cubicBezTo>
                <a:cubicBezTo>
                  <a:pt x="14687" y="21560"/>
                  <a:pt x="14415" y="22693"/>
                  <a:pt x="13546" y="23193"/>
                </a:cubicBezTo>
                <a:cubicBezTo>
                  <a:pt x="12984" y="23509"/>
                  <a:pt x="12466" y="23895"/>
                  <a:pt x="12009" y="24334"/>
                </a:cubicBezTo>
                <a:cubicBezTo>
                  <a:pt x="11263" y="25072"/>
                  <a:pt x="10069" y="25080"/>
                  <a:pt x="9323" y="24361"/>
                </a:cubicBezTo>
                <a:cubicBezTo>
                  <a:pt x="6374" y="21455"/>
                  <a:pt x="1379" y="23070"/>
                  <a:pt x="694" y="27152"/>
                </a:cubicBezTo>
                <a:cubicBezTo>
                  <a:pt x="0" y="31225"/>
                  <a:pt x="4179" y="34394"/>
                  <a:pt x="7919" y="32630"/>
                </a:cubicBezTo>
                <a:cubicBezTo>
                  <a:pt x="8867" y="32191"/>
                  <a:pt x="9990" y="32577"/>
                  <a:pt x="10464" y="33508"/>
                </a:cubicBezTo>
                <a:cubicBezTo>
                  <a:pt x="11799" y="36124"/>
                  <a:pt x="14494" y="37774"/>
                  <a:pt x="17435" y="37765"/>
                </a:cubicBezTo>
                <a:cubicBezTo>
                  <a:pt x="20375" y="37757"/>
                  <a:pt x="23062" y="36097"/>
                  <a:pt x="24378" y="33473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877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4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/>
          <p:nvPr/>
        </p:nvSpPr>
        <p:spPr>
          <a:xfrm rot="-7876452">
            <a:off x="-1363316" y="-2794266"/>
            <a:ext cx="3837450" cy="6139067"/>
          </a:xfrm>
          <a:custGeom>
            <a:avLst/>
            <a:gdLst/>
            <a:ahLst/>
            <a:cxnLst/>
            <a:rect l="l" t="t" r="r" b="b"/>
            <a:pathLst>
              <a:path w="86382" h="138192" extrusionOk="0">
                <a:moveTo>
                  <a:pt x="34011" y="0"/>
                </a:moveTo>
                <a:cubicBezTo>
                  <a:pt x="29515" y="0"/>
                  <a:pt x="25018" y="1620"/>
                  <a:pt x="21517" y="4864"/>
                </a:cubicBezTo>
                <a:cubicBezTo>
                  <a:pt x="16460" y="9525"/>
                  <a:pt x="14424" y="16627"/>
                  <a:pt x="16250" y="23255"/>
                </a:cubicBezTo>
                <a:cubicBezTo>
                  <a:pt x="16741" y="25072"/>
                  <a:pt x="15574" y="26915"/>
                  <a:pt x="13721" y="27240"/>
                </a:cubicBezTo>
                <a:cubicBezTo>
                  <a:pt x="11141" y="27697"/>
                  <a:pt x="8779" y="28969"/>
                  <a:pt x="6971" y="30866"/>
                </a:cubicBezTo>
                <a:cubicBezTo>
                  <a:pt x="2625" y="35439"/>
                  <a:pt x="2459" y="42690"/>
                  <a:pt x="6611" y="47439"/>
                </a:cubicBezTo>
                <a:cubicBezTo>
                  <a:pt x="8944" y="50120"/>
                  <a:pt x="12321" y="51660"/>
                  <a:pt x="15868" y="51660"/>
                </a:cubicBezTo>
                <a:cubicBezTo>
                  <a:pt x="16004" y="51660"/>
                  <a:pt x="16140" y="51658"/>
                  <a:pt x="16276" y="51653"/>
                </a:cubicBezTo>
                <a:cubicBezTo>
                  <a:pt x="16312" y="51652"/>
                  <a:pt x="16348" y="51651"/>
                  <a:pt x="16384" y="51651"/>
                </a:cubicBezTo>
                <a:cubicBezTo>
                  <a:pt x="18296" y="51651"/>
                  <a:pt x="19939" y="53243"/>
                  <a:pt x="20086" y="55156"/>
                </a:cubicBezTo>
                <a:cubicBezTo>
                  <a:pt x="20297" y="57877"/>
                  <a:pt x="20850" y="60563"/>
                  <a:pt x="21745" y="63144"/>
                </a:cubicBezTo>
                <a:cubicBezTo>
                  <a:pt x="22430" y="65093"/>
                  <a:pt x="21394" y="67270"/>
                  <a:pt x="19445" y="67937"/>
                </a:cubicBezTo>
                <a:cubicBezTo>
                  <a:pt x="15820" y="69175"/>
                  <a:pt x="12519" y="71229"/>
                  <a:pt x="9815" y="73942"/>
                </a:cubicBezTo>
                <a:cubicBezTo>
                  <a:pt x="1" y="83747"/>
                  <a:pt x="45" y="99821"/>
                  <a:pt x="9903" y="109591"/>
                </a:cubicBezTo>
                <a:cubicBezTo>
                  <a:pt x="11817" y="111488"/>
                  <a:pt x="14020" y="113059"/>
                  <a:pt x="16443" y="114253"/>
                </a:cubicBezTo>
                <a:cubicBezTo>
                  <a:pt x="18690" y="115359"/>
                  <a:pt x="19577" y="118107"/>
                  <a:pt x="18304" y="120266"/>
                </a:cubicBezTo>
                <a:cubicBezTo>
                  <a:pt x="17145" y="122232"/>
                  <a:pt x="16583" y="124497"/>
                  <a:pt x="16680" y="126771"/>
                </a:cubicBezTo>
                <a:cubicBezTo>
                  <a:pt x="16917" y="132811"/>
                  <a:pt x="21771" y="137788"/>
                  <a:pt x="27793" y="138165"/>
                </a:cubicBezTo>
                <a:cubicBezTo>
                  <a:pt x="28058" y="138183"/>
                  <a:pt x="28322" y="138192"/>
                  <a:pt x="28585" y="138192"/>
                </a:cubicBezTo>
                <a:cubicBezTo>
                  <a:pt x="32801" y="138192"/>
                  <a:pt x="36723" y="135961"/>
                  <a:pt x="38863" y="132284"/>
                </a:cubicBezTo>
                <a:cubicBezTo>
                  <a:pt x="41137" y="128386"/>
                  <a:pt x="41014" y="123532"/>
                  <a:pt x="38538" y="119757"/>
                </a:cubicBezTo>
                <a:cubicBezTo>
                  <a:pt x="37151" y="117650"/>
                  <a:pt x="37775" y="114841"/>
                  <a:pt x="39969" y="113603"/>
                </a:cubicBezTo>
                <a:cubicBezTo>
                  <a:pt x="50214" y="107801"/>
                  <a:pt x="55068" y="95669"/>
                  <a:pt x="51653" y="84406"/>
                </a:cubicBezTo>
                <a:lnTo>
                  <a:pt x="51653" y="84406"/>
                </a:lnTo>
                <a:cubicBezTo>
                  <a:pt x="51675" y="84406"/>
                  <a:pt x="51696" y="84406"/>
                  <a:pt x="51718" y="84406"/>
                </a:cubicBezTo>
                <a:cubicBezTo>
                  <a:pt x="60298" y="84406"/>
                  <a:pt x="68514" y="80905"/>
                  <a:pt x="74469" y="74714"/>
                </a:cubicBezTo>
                <a:cubicBezTo>
                  <a:pt x="86381" y="62363"/>
                  <a:pt x="86197" y="42515"/>
                  <a:pt x="74074" y="30365"/>
                </a:cubicBezTo>
                <a:cubicBezTo>
                  <a:pt x="69448" y="25721"/>
                  <a:pt x="63496" y="22640"/>
                  <a:pt x="57044" y="21543"/>
                </a:cubicBezTo>
                <a:cubicBezTo>
                  <a:pt x="54498" y="21104"/>
                  <a:pt x="52602" y="18997"/>
                  <a:pt x="52329" y="16442"/>
                </a:cubicBezTo>
                <a:cubicBezTo>
                  <a:pt x="51864" y="12036"/>
                  <a:pt x="49828" y="7954"/>
                  <a:pt x="46588" y="4934"/>
                </a:cubicBezTo>
                <a:cubicBezTo>
                  <a:pt x="43076" y="1646"/>
                  <a:pt x="38544" y="0"/>
                  <a:pt x="340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8"/>
          <p:cNvSpPr/>
          <p:nvPr/>
        </p:nvSpPr>
        <p:spPr>
          <a:xfrm rot="-7289070">
            <a:off x="-152864" y="-74597"/>
            <a:ext cx="2984073" cy="2128014"/>
          </a:xfrm>
          <a:custGeom>
            <a:avLst/>
            <a:gdLst/>
            <a:ahLst/>
            <a:cxnLst/>
            <a:rect l="l" t="t" r="r" b="b"/>
            <a:pathLst>
              <a:path w="40575" h="28935" fill="none" extrusionOk="0">
                <a:moveTo>
                  <a:pt x="40452" y="11202"/>
                </a:moveTo>
                <a:cubicBezTo>
                  <a:pt x="40311" y="6699"/>
                  <a:pt x="36387" y="2775"/>
                  <a:pt x="31884" y="2643"/>
                </a:cubicBezTo>
                <a:cubicBezTo>
                  <a:pt x="29654" y="2564"/>
                  <a:pt x="27486" y="3336"/>
                  <a:pt x="25809" y="4802"/>
                </a:cubicBezTo>
                <a:cubicBezTo>
                  <a:pt x="24817" y="5663"/>
                  <a:pt x="23272" y="5522"/>
                  <a:pt x="22412" y="4530"/>
                </a:cubicBezTo>
                <a:cubicBezTo>
                  <a:pt x="20059" y="1809"/>
                  <a:pt x="16662" y="211"/>
                  <a:pt x="13063" y="141"/>
                </a:cubicBezTo>
                <a:cubicBezTo>
                  <a:pt x="6110" y="0"/>
                  <a:pt x="264" y="5584"/>
                  <a:pt x="106" y="12545"/>
                </a:cubicBezTo>
                <a:cubicBezTo>
                  <a:pt x="0" y="17004"/>
                  <a:pt x="2239" y="21192"/>
                  <a:pt x="6014" y="23580"/>
                </a:cubicBezTo>
                <a:cubicBezTo>
                  <a:pt x="9780" y="25967"/>
                  <a:pt x="14529" y="26204"/>
                  <a:pt x="18514" y="24194"/>
                </a:cubicBezTo>
                <a:cubicBezTo>
                  <a:pt x="19410" y="23746"/>
                  <a:pt x="20498" y="24124"/>
                  <a:pt x="20928" y="25037"/>
                </a:cubicBezTo>
                <a:cubicBezTo>
                  <a:pt x="22175" y="27583"/>
                  <a:pt x="25010" y="28934"/>
                  <a:pt x="27767" y="28302"/>
                </a:cubicBezTo>
                <a:cubicBezTo>
                  <a:pt x="30532" y="27670"/>
                  <a:pt x="32499" y="25212"/>
                  <a:pt x="32507" y="22386"/>
                </a:cubicBezTo>
                <a:cubicBezTo>
                  <a:pt x="32525" y="21253"/>
                  <a:pt x="33253" y="20253"/>
                  <a:pt x="34333" y="19910"/>
                </a:cubicBezTo>
                <a:cubicBezTo>
                  <a:pt x="38082" y="18690"/>
                  <a:pt x="40575" y="15143"/>
                  <a:pt x="40452" y="11202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miter lim="877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73" r:id="rId2"/>
    <p:sldLayoutId id="2147483674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367C4EF6-6CCE-763B-23AA-58C5B1036E39}"/>
              </a:ext>
            </a:extLst>
          </p:cNvPr>
          <p:cNvSpPr txBox="1"/>
          <p:nvPr/>
        </p:nvSpPr>
        <p:spPr>
          <a:xfrm>
            <a:off x="266110" y="110372"/>
            <a:ext cx="861177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1600" dirty="0">
                <a:solidFill>
                  <a:schemeClr val="tx1"/>
                </a:solidFill>
                <a:latin typeface="Fugaz One"/>
                <a:sym typeface="Roboto Slab"/>
              </a:rPr>
              <a:t>Université Toulouse III – PAUL Sabatier </a:t>
            </a:r>
          </a:p>
        </p:txBody>
      </p:sp>
      <p:sp>
        <p:nvSpPr>
          <p:cNvPr id="6" name="TextBox 25">
            <a:extLst>
              <a:ext uri="{FF2B5EF4-FFF2-40B4-BE49-F238E27FC236}">
                <a16:creationId xmlns:a16="http://schemas.microsoft.com/office/drawing/2014/main" id="{5B9DA0C4-AF59-2BC5-3846-14E4FCE03E72}"/>
              </a:ext>
            </a:extLst>
          </p:cNvPr>
          <p:cNvSpPr txBox="1"/>
          <p:nvPr/>
        </p:nvSpPr>
        <p:spPr>
          <a:xfrm>
            <a:off x="1252182" y="541259"/>
            <a:ext cx="6639634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Fugaz One"/>
              </a:rPr>
              <a:t>Systèmes &amp; Microsystèmes Embarqués</a:t>
            </a:r>
          </a:p>
          <a:p>
            <a:pPr algn="ctr">
              <a:lnSpc>
                <a:spcPct val="150000"/>
              </a:lnSpc>
            </a:pPr>
            <a:r>
              <a:rPr lang="fr-FR" sz="1200" dirty="0">
                <a:latin typeface="Fugaz One"/>
              </a:rPr>
              <a:t>PRESENTATION BUREAU D’ETUDE VHDL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E79A61-0870-0ECC-4035-CB0C62EE9D7B}"/>
              </a:ext>
            </a:extLst>
          </p:cNvPr>
          <p:cNvSpPr/>
          <p:nvPr/>
        </p:nvSpPr>
        <p:spPr>
          <a:xfrm>
            <a:off x="543302" y="3876980"/>
            <a:ext cx="15295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r-FR" sz="1600" b="1" dirty="0">
                <a:latin typeface="Poppins" panose="020B0604020202020204" charset="0"/>
                <a:ea typeface="Source Sans Pro"/>
                <a:cs typeface="Poppins" panose="020B0604020202020204" charset="0"/>
              </a:rPr>
              <a:t>Réalisé par </a:t>
            </a:r>
            <a:r>
              <a:rPr lang="fr-FR" sz="1600" b="1" dirty="0">
                <a:latin typeface="Poppins" panose="020B0604020202020204" charset="0"/>
                <a:cs typeface="Poppins" panose="020B0604020202020204" charset="0"/>
              </a:rPr>
              <a:t>: 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FE70E13-3C2C-9AD9-56FA-7BC66F79C593}"/>
              </a:ext>
            </a:extLst>
          </p:cNvPr>
          <p:cNvSpPr txBox="1"/>
          <p:nvPr/>
        </p:nvSpPr>
        <p:spPr>
          <a:xfrm>
            <a:off x="839783" y="4153979"/>
            <a:ext cx="2545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Poppins" panose="00000500000000000000" pitchFamily="2" charset="0"/>
                <a:cs typeface="Poppins" panose="00000500000000000000" pitchFamily="2" charset="0"/>
              </a:rPr>
              <a:t>AMOUR Abderrahmane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Poppins" panose="00000500000000000000" pitchFamily="2" charset="0"/>
                <a:cs typeface="Poppins" panose="00000500000000000000" pitchFamily="2" charset="0"/>
              </a:rPr>
              <a:t>ELMAAZOUZ </a:t>
            </a:r>
            <a:r>
              <a:rPr lang="fr-FR" dirty="0" err="1">
                <a:latin typeface="Poppins" panose="00000500000000000000" pitchFamily="2" charset="0"/>
                <a:cs typeface="Poppins" panose="00000500000000000000" pitchFamily="2" charset="0"/>
              </a:rPr>
              <a:t>Najlae</a:t>
            </a:r>
            <a:endParaRPr lang="fr-F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E1F1A4-EC03-8FD7-F15F-0649F4F99718}"/>
              </a:ext>
            </a:extLst>
          </p:cNvPr>
          <p:cNvSpPr/>
          <p:nvPr/>
        </p:nvSpPr>
        <p:spPr>
          <a:xfrm>
            <a:off x="3424464" y="4838446"/>
            <a:ext cx="2630848" cy="2884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200" dirty="0">
                <a:solidFill>
                  <a:srgbClr val="263238"/>
                </a:solidFill>
                <a:latin typeface="Raleway" pitchFamily="2" charset="0"/>
                <a:ea typeface="Source Sans Pro"/>
                <a:cs typeface="Source Sans Pro"/>
              </a:rPr>
              <a:t>Année Universitaire : 2023 - 2024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DADC10-B18E-AF50-8952-EBD661092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5" y="36071"/>
            <a:ext cx="2135290" cy="71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 descr="Une image contenant horloge, laiton, métal, bronze&#10;&#10;Description générée automatiquement">
            <a:extLst>
              <a:ext uri="{FF2B5EF4-FFF2-40B4-BE49-F238E27FC236}">
                <a16:creationId xmlns:a16="http://schemas.microsoft.com/office/drawing/2014/main" id="{6D020277-4D4F-724E-4644-1E2D32E84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574" y="2207597"/>
            <a:ext cx="2630849" cy="263084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0DBCCD3-B9D8-C518-F92D-53231B08C886}"/>
              </a:ext>
            </a:extLst>
          </p:cNvPr>
          <p:cNvSpPr txBox="1"/>
          <p:nvPr/>
        </p:nvSpPr>
        <p:spPr>
          <a:xfrm>
            <a:off x="1716187" y="1581706"/>
            <a:ext cx="57116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dirty="0">
                <a:latin typeface="Fugaz One"/>
              </a:rPr>
              <a:t>Pilote Barre Franche </a:t>
            </a:r>
            <a:br>
              <a:rPr lang="fr-FR" dirty="0"/>
            </a:br>
            <a:endParaRPr lang="tzm-Tfng-MA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907F702-D779-F94C-6859-8CA83BE96B2C}"/>
              </a:ext>
            </a:extLst>
          </p:cNvPr>
          <p:cNvSpPr txBox="1"/>
          <p:nvPr/>
        </p:nvSpPr>
        <p:spPr>
          <a:xfrm>
            <a:off x="6170296" y="4261700"/>
            <a:ext cx="2133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indent="-285750">
              <a:buFont typeface="Wingdings" panose="05000000000000000000" pitchFamily="2" charset="2"/>
              <a:buChar char="§"/>
              <a:defRPr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dirty="0" err="1"/>
              <a:t>Mr</a:t>
            </a:r>
            <a:r>
              <a:rPr lang="en-US" dirty="0"/>
              <a:t> . Thierry PERISSE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175C90E-E8E6-062C-5253-884B3871D436}"/>
              </a:ext>
            </a:extLst>
          </p:cNvPr>
          <p:cNvSpPr txBox="1"/>
          <p:nvPr/>
        </p:nvSpPr>
        <p:spPr>
          <a:xfrm>
            <a:off x="6329560" y="3876980"/>
            <a:ext cx="148309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r" rtl="1">
              <a:defRPr sz="1600" b="1">
                <a:latin typeface="Poppins" panose="020B0604020202020204" charset="0"/>
                <a:ea typeface="Source Sans Pro"/>
                <a:cs typeface="Poppins" panose="020B0604020202020204" charset="0"/>
              </a:defRPr>
            </a:lvl1pPr>
          </a:lstStyle>
          <a:p>
            <a:r>
              <a:rPr lang="en-US" dirty="0" err="1"/>
              <a:t>Encadré</a:t>
            </a:r>
            <a:r>
              <a:rPr lang="en-US" dirty="0"/>
              <a:t> par:</a:t>
            </a:r>
          </a:p>
        </p:txBody>
      </p:sp>
    </p:spTree>
    <p:extLst>
      <p:ext uri="{BB962C8B-B14F-4D97-AF65-F5344CB8AC3E}">
        <p14:creationId xmlns:p14="http://schemas.microsoft.com/office/powerpoint/2010/main" val="2969814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ligne, diagramme, texte, Tracé&#10;&#10;Description générée automatiquement">
            <a:extLst>
              <a:ext uri="{FF2B5EF4-FFF2-40B4-BE49-F238E27FC236}">
                <a16:creationId xmlns:a16="http://schemas.microsoft.com/office/drawing/2014/main" id="{3D1B4024-DD5F-FE78-04FC-FC8D662C2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12" y="1276710"/>
            <a:ext cx="7201345" cy="281221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95D5E8C-910D-8EB7-137C-8910D8A07E25}"/>
              </a:ext>
            </a:extLst>
          </p:cNvPr>
          <p:cNvSpPr txBox="1"/>
          <p:nvPr/>
        </p:nvSpPr>
        <p:spPr>
          <a:xfrm>
            <a:off x="336724" y="162031"/>
            <a:ext cx="13021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400">
                <a:solidFill>
                  <a:srgbClr val="5265B0"/>
                </a:solidFill>
                <a:latin typeface="Raleway" panose="020B0003030101060003" pitchFamily="34" charset="0"/>
              </a:defRPr>
            </a:lvl1pPr>
          </a:lstStyle>
          <a:p>
            <a:r>
              <a:rPr lang="en-US" dirty="0"/>
              <a:t>Implémentation de l'anémomètre </a:t>
            </a:r>
          </a:p>
        </p:txBody>
      </p:sp>
    </p:spTree>
    <p:extLst>
      <p:ext uri="{BB962C8B-B14F-4D97-AF65-F5344CB8AC3E}">
        <p14:creationId xmlns:p14="http://schemas.microsoft.com/office/powerpoint/2010/main" val="1329441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91FBCEA-6ECF-6144-6F3E-BC0FF17B77C9}"/>
              </a:ext>
            </a:extLst>
          </p:cNvPr>
          <p:cNvSpPr txBox="1"/>
          <p:nvPr/>
        </p:nvSpPr>
        <p:spPr>
          <a:xfrm>
            <a:off x="274695" y="147915"/>
            <a:ext cx="13021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400">
                <a:solidFill>
                  <a:srgbClr val="5265B0"/>
                </a:solidFill>
                <a:latin typeface="Raleway" panose="020B0003030101060003" pitchFamily="34" charset="0"/>
              </a:defRPr>
            </a:lvl1pPr>
          </a:lstStyle>
          <a:p>
            <a:r>
              <a:rPr lang="en-US" dirty="0"/>
              <a:t>Test Et </a:t>
            </a:r>
            <a:r>
              <a:rPr lang="en-US"/>
              <a:t>Validation  </a:t>
            </a:r>
            <a:endParaRPr lang="tzm-Tfng-M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322E78-9191-11FE-8455-10C88C538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31" y="1422575"/>
            <a:ext cx="7531525" cy="185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60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E4E8D8F3-B5E8-9F93-BE74-16C48BDFD690}"/>
              </a:ext>
            </a:extLst>
          </p:cNvPr>
          <p:cNvSpPr txBox="1"/>
          <p:nvPr/>
        </p:nvSpPr>
        <p:spPr>
          <a:xfrm>
            <a:off x="255951" y="154327"/>
            <a:ext cx="13021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400">
                <a:solidFill>
                  <a:srgbClr val="5265B0"/>
                </a:solidFill>
                <a:latin typeface="Raleway" panose="020B0003030101060003" pitchFamily="34" charset="0"/>
              </a:defRPr>
            </a:lvl1pPr>
          </a:lstStyle>
          <a:p>
            <a:r>
              <a:rPr lang="en-US" dirty="0"/>
              <a:t>Conception du SOPC</a:t>
            </a:r>
          </a:p>
        </p:txBody>
      </p:sp>
      <p:pic>
        <p:nvPicPr>
          <p:cNvPr id="5" name="Image 4" descr="Une image contenant texte, capture d’écran, nombre, Parallèle&#10;&#10;Description générée automatiquement">
            <a:extLst>
              <a:ext uri="{FF2B5EF4-FFF2-40B4-BE49-F238E27FC236}">
                <a16:creationId xmlns:a16="http://schemas.microsoft.com/office/drawing/2014/main" id="{EA0D3C86-8DAD-F16D-1477-D0E27EC28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191" y="873375"/>
            <a:ext cx="5573617" cy="3545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7726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7CBEE070-DE1D-17A9-5BEF-135A5BD45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230" y="817245"/>
            <a:ext cx="5971540" cy="35090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2DDA0A1-7A6D-DDA9-5A2F-ADB29E6C6673}"/>
              </a:ext>
            </a:extLst>
          </p:cNvPr>
          <p:cNvSpPr txBox="1"/>
          <p:nvPr/>
        </p:nvSpPr>
        <p:spPr>
          <a:xfrm>
            <a:off x="363536" y="143723"/>
            <a:ext cx="13021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400">
                <a:solidFill>
                  <a:srgbClr val="5265B0"/>
                </a:solidFill>
                <a:latin typeface="Raleway" panose="020B0003030101060003" pitchFamily="34" charset="0"/>
              </a:defRPr>
            </a:lvl1pPr>
          </a:lstStyle>
          <a:p>
            <a:r>
              <a:rPr lang="fr-FR" dirty="0"/>
              <a:t>Partie Software NIOS II </a:t>
            </a:r>
            <a:endParaRPr lang="tzm-Tfng-MA" dirty="0"/>
          </a:p>
        </p:txBody>
      </p:sp>
    </p:spTree>
    <p:extLst>
      <p:ext uri="{BB962C8B-B14F-4D97-AF65-F5344CB8AC3E}">
        <p14:creationId xmlns:p14="http://schemas.microsoft.com/office/powerpoint/2010/main" val="751803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745549E3-B148-C997-EB2D-3CAD42CEB79F}"/>
              </a:ext>
            </a:extLst>
          </p:cNvPr>
          <p:cNvSpPr txBox="1"/>
          <p:nvPr/>
        </p:nvSpPr>
        <p:spPr>
          <a:xfrm>
            <a:off x="331305" y="155152"/>
            <a:ext cx="130215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400">
                <a:solidFill>
                  <a:srgbClr val="5265B0"/>
                </a:solidFill>
                <a:latin typeface="Raleway" panose="020B0003030101060003" pitchFamily="34" charset="0"/>
              </a:defRPr>
            </a:lvl1pPr>
          </a:lstStyle>
          <a:p>
            <a:r>
              <a:rPr lang="en-US" dirty="0" err="1"/>
              <a:t>Résultat</a:t>
            </a:r>
            <a:r>
              <a:rPr lang="en-US" dirty="0"/>
              <a:t> d’implementation </a:t>
            </a:r>
          </a:p>
        </p:txBody>
      </p:sp>
      <p:pic>
        <p:nvPicPr>
          <p:cNvPr id="4" name="Image 3" descr="Une image contenant texte, reçu, algèbre, capture d’écran&#10;&#10;Description générée automatiquement">
            <a:extLst>
              <a:ext uri="{FF2B5EF4-FFF2-40B4-BE49-F238E27FC236}">
                <a16:creationId xmlns:a16="http://schemas.microsoft.com/office/drawing/2014/main" id="{975F26A2-6BE2-A252-3522-279A70F27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41" y="902443"/>
            <a:ext cx="5670358" cy="1987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18F24A7B-1170-EEA0-B4C6-CCD426E54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202066"/>
              </p:ext>
            </p:extLst>
          </p:nvPr>
        </p:nvGraphicFramePr>
        <p:xfrm>
          <a:off x="1575757" y="3260833"/>
          <a:ext cx="6550326" cy="741680"/>
        </p:xfrm>
        <a:graphic>
          <a:graphicData uri="http://schemas.openxmlformats.org/drawingml/2006/table">
            <a:tbl>
              <a:tblPr firstRow="1" bandRow="1">
                <a:tableStyleId>{A5879079-2256-4C3C-A06D-422B1F065377}</a:tableStyleId>
              </a:tblPr>
              <a:tblGrid>
                <a:gridCol w="1935193">
                  <a:extLst>
                    <a:ext uri="{9D8B030D-6E8A-4147-A177-3AD203B41FA5}">
                      <a16:colId xmlns:a16="http://schemas.microsoft.com/office/drawing/2014/main" val="2380780030"/>
                    </a:ext>
                  </a:extLst>
                </a:gridCol>
                <a:gridCol w="2431691">
                  <a:extLst>
                    <a:ext uri="{9D8B030D-6E8A-4147-A177-3AD203B41FA5}">
                      <a16:colId xmlns:a16="http://schemas.microsoft.com/office/drawing/2014/main" val="2716404606"/>
                    </a:ext>
                  </a:extLst>
                </a:gridCol>
                <a:gridCol w="2183442">
                  <a:extLst>
                    <a:ext uri="{9D8B030D-6E8A-4147-A177-3AD203B41FA5}">
                      <a16:colId xmlns:a16="http://schemas.microsoft.com/office/drawing/2014/main" val="36574771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Hexadécimal</a:t>
                      </a:r>
                      <a:endParaRPr lang="tzm-Tfng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Binary </a:t>
                      </a:r>
                      <a:endParaRPr lang="tzm-Tfng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Decimal </a:t>
                      </a:r>
                      <a:endParaRPr lang="tzm-Tfng-M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876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2F9</a:t>
                      </a:r>
                      <a:endParaRPr lang="tzm-Tfng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 </a:t>
                      </a:r>
                      <a:r>
                        <a:rPr lang="tzm-Tfng-MA" dirty="0"/>
                        <a:t>11111001</a:t>
                      </a:r>
                      <a:r>
                        <a:rPr lang="fr-FR" dirty="0"/>
                        <a:t> </a:t>
                      </a:r>
                      <a:endParaRPr lang="tzm-Tfng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249</a:t>
                      </a:r>
                      <a:endParaRPr lang="tzm-Tfng-M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361556"/>
                  </a:ext>
                </a:extLst>
              </a:tr>
            </a:tbl>
          </a:graphicData>
        </a:graphic>
      </p:graphicFrame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9AA2A912-5531-A3C5-BB1E-AD636C873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156093"/>
              </p:ext>
            </p:extLst>
          </p:nvPr>
        </p:nvGraphicFramePr>
        <p:xfrm>
          <a:off x="1575757" y="4002513"/>
          <a:ext cx="6550326" cy="370840"/>
        </p:xfrm>
        <a:graphic>
          <a:graphicData uri="http://schemas.openxmlformats.org/drawingml/2006/table">
            <a:tbl>
              <a:tblPr firstRow="1" bandRow="1">
                <a:tableStyleId>{A5879079-2256-4C3C-A06D-422B1F065377}</a:tableStyleId>
              </a:tblPr>
              <a:tblGrid>
                <a:gridCol w="1935194">
                  <a:extLst>
                    <a:ext uri="{9D8B030D-6E8A-4147-A177-3AD203B41FA5}">
                      <a16:colId xmlns:a16="http://schemas.microsoft.com/office/drawing/2014/main" val="945016762"/>
                    </a:ext>
                  </a:extLst>
                </a:gridCol>
                <a:gridCol w="2432649">
                  <a:extLst>
                    <a:ext uri="{9D8B030D-6E8A-4147-A177-3AD203B41FA5}">
                      <a16:colId xmlns:a16="http://schemas.microsoft.com/office/drawing/2014/main" val="2490700824"/>
                    </a:ext>
                  </a:extLst>
                </a:gridCol>
                <a:gridCol w="2182483">
                  <a:extLst>
                    <a:ext uri="{9D8B030D-6E8A-4147-A177-3AD203B41FA5}">
                      <a16:colId xmlns:a16="http://schemas.microsoft.com/office/drawing/2014/main" val="8577927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2FA</a:t>
                      </a:r>
                      <a:endParaRPr lang="tzm-Tfng-M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 </a:t>
                      </a:r>
                      <a:r>
                        <a:rPr lang="tzm-Tfng-MA" dirty="0"/>
                        <a:t>11111010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250</a:t>
                      </a:r>
                      <a:endParaRPr lang="tzm-Tfng-M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800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6084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13968465-1DB7-A871-E255-B5B3AFE51DAB}"/>
              </a:ext>
            </a:extLst>
          </p:cNvPr>
          <p:cNvSpPr txBox="1"/>
          <p:nvPr/>
        </p:nvSpPr>
        <p:spPr>
          <a:xfrm>
            <a:off x="497442" y="1879252"/>
            <a:ext cx="814911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000">
                <a:solidFill>
                  <a:srgbClr val="4FCA9A"/>
                </a:solidFill>
                <a:latin typeface="Fugaz One"/>
              </a:defRPr>
            </a:lvl1pPr>
          </a:lstStyle>
          <a:p>
            <a:pPr algn="ctr"/>
            <a:r>
              <a:rPr lang="fr-FR" sz="2800" dirty="0"/>
              <a:t>- Conception de la fonction complexe-  Gestion Vérin</a:t>
            </a:r>
            <a:br>
              <a:rPr lang="fr-FR" sz="2800" dirty="0"/>
            </a:br>
            <a:endParaRPr lang="tzm-Tfng-MA" sz="2800" dirty="0"/>
          </a:p>
        </p:txBody>
      </p:sp>
      <p:pic>
        <p:nvPicPr>
          <p:cNvPr id="2050" name="Picture 2" descr="VHDL Programming Compiler - Apps on Google Play">
            <a:extLst>
              <a:ext uri="{FF2B5EF4-FFF2-40B4-BE49-F238E27FC236}">
                <a16:creationId xmlns:a16="http://schemas.microsoft.com/office/drawing/2014/main" id="{70CD5803-A869-5834-EC7A-6950D775A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013" y="3518788"/>
            <a:ext cx="1200441" cy="120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598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A9A9E46-F4FF-C753-76FC-3B96AA56CDC7}"/>
              </a:ext>
            </a:extLst>
          </p:cNvPr>
          <p:cNvSpPr txBox="1"/>
          <p:nvPr/>
        </p:nvSpPr>
        <p:spPr>
          <a:xfrm>
            <a:off x="145279" y="170852"/>
            <a:ext cx="13023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400">
                <a:solidFill>
                  <a:srgbClr val="5265B0"/>
                </a:solidFill>
                <a:latin typeface="Raleway" panose="020B0003030101060003" pitchFamily="34" charset="0"/>
              </a:defRPr>
            </a:lvl1pPr>
          </a:lstStyle>
          <a:p>
            <a:r>
              <a:rPr lang="en-US" dirty="0" err="1"/>
              <a:t>Analyse</a:t>
            </a:r>
            <a:r>
              <a:rPr lang="en-US" dirty="0"/>
              <a:t> fonctionnelle de Gestion Verin  </a:t>
            </a:r>
          </a:p>
        </p:txBody>
      </p:sp>
      <p:pic>
        <p:nvPicPr>
          <p:cNvPr id="4" name="Image 3" descr="Une image contenant diagramme, Plan, Dessin technique, croquis&#10;&#10;Description générée automatiquement">
            <a:extLst>
              <a:ext uri="{FF2B5EF4-FFF2-40B4-BE49-F238E27FC236}">
                <a16:creationId xmlns:a16="http://schemas.microsoft.com/office/drawing/2014/main" id="{E414FABF-61B2-C761-D7F1-E0C2E38C84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1" y="1024961"/>
            <a:ext cx="8933257" cy="30935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7492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D5FA6BD-165F-903B-9CB2-CABA9463BEC1}"/>
              </a:ext>
            </a:extLst>
          </p:cNvPr>
          <p:cNvSpPr txBox="1"/>
          <p:nvPr/>
        </p:nvSpPr>
        <p:spPr>
          <a:xfrm>
            <a:off x="444380" y="341767"/>
            <a:ext cx="13023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400">
                <a:solidFill>
                  <a:srgbClr val="5265B0"/>
                </a:solidFill>
                <a:latin typeface="Raleway" panose="020B0003030101060003" pitchFamily="34" charset="0"/>
              </a:defRPr>
            </a:lvl1pPr>
          </a:lstStyle>
          <a:p>
            <a:pPr lvl="1"/>
            <a:r>
              <a:rPr lang="fr-FR" sz="2400" dirty="0">
                <a:solidFill>
                  <a:srgbClr val="5265B0"/>
                </a:solidFill>
                <a:latin typeface="Raleway" panose="020B0003030101060003" pitchFamily="34" charset="0"/>
              </a:rPr>
              <a:t>Implantation </a:t>
            </a:r>
            <a:endParaRPr lang="tzm-Tfng-MA" sz="2400" dirty="0">
              <a:solidFill>
                <a:srgbClr val="5265B0"/>
              </a:solidFill>
              <a:latin typeface="Raleway" panose="020B0003030101060003" pitchFamily="34" charset="0"/>
            </a:endParaRPr>
          </a:p>
        </p:txBody>
      </p:sp>
      <p:pic>
        <p:nvPicPr>
          <p:cNvPr id="4" name="Image 3" descr="Une image contenant diagramme, ligne, Tracé, capture d’écran&#10;&#10;Description générée automatiquement">
            <a:extLst>
              <a:ext uri="{FF2B5EF4-FFF2-40B4-BE49-F238E27FC236}">
                <a16:creationId xmlns:a16="http://schemas.microsoft.com/office/drawing/2014/main" id="{07FE9586-A196-DECC-E70D-EBFE2F493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67" y="1362184"/>
            <a:ext cx="8500666" cy="270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98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9808413-4625-4336-E459-82B72A005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812" y="56644"/>
            <a:ext cx="3657367" cy="501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38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C6A130F-7483-9664-158C-0EA56B5FD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96" y="745351"/>
            <a:ext cx="6296094" cy="19660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79C1095-5FB1-1F0F-6704-0FB34B748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598" y="2895955"/>
            <a:ext cx="3485692" cy="1862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FA0AC32-FF58-CC65-3DE1-3F5D84ADAFA5}"/>
              </a:ext>
            </a:extLst>
          </p:cNvPr>
          <p:cNvSpPr txBox="1"/>
          <p:nvPr/>
        </p:nvSpPr>
        <p:spPr>
          <a:xfrm>
            <a:off x="106577" y="99173"/>
            <a:ext cx="5460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400">
                <a:solidFill>
                  <a:srgbClr val="5265B0"/>
                </a:solidFill>
                <a:latin typeface="Raleway" panose="020B0003030101060003" pitchFamily="34" charset="0"/>
              </a:defRPr>
            </a:lvl1pPr>
            <a:lvl2pPr>
              <a:defRPr sz="2400">
                <a:solidFill>
                  <a:srgbClr val="5265B0"/>
                </a:solidFill>
                <a:latin typeface="Raleway" panose="020B0003030101060003" pitchFamily="34" charset="0"/>
              </a:defRPr>
            </a:lvl2pPr>
          </a:lstStyle>
          <a:p>
            <a:r>
              <a:rPr lang="en-US" dirty="0"/>
              <a:t> </a:t>
            </a:r>
            <a:r>
              <a:rPr lang="en-US" dirty="0" err="1"/>
              <a:t>Analyseur</a:t>
            </a:r>
            <a:r>
              <a:rPr lang="en-US" dirty="0"/>
              <a:t> </a:t>
            </a:r>
            <a:r>
              <a:rPr lang="en-US" dirty="0" err="1"/>
              <a:t>logique</a:t>
            </a:r>
            <a:r>
              <a:rPr lang="en-US" dirty="0"/>
              <a:t> Signal Tap</a:t>
            </a:r>
          </a:p>
        </p:txBody>
      </p:sp>
    </p:spTree>
    <p:extLst>
      <p:ext uri="{BB962C8B-B14F-4D97-AF65-F5344CB8AC3E}">
        <p14:creationId xmlns:p14="http://schemas.microsoft.com/office/powerpoint/2010/main" val="3525673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367C4EF6-6CCE-763B-23AA-58C5B1036E39}"/>
              </a:ext>
            </a:extLst>
          </p:cNvPr>
          <p:cNvSpPr txBox="1"/>
          <p:nvPr/>
        </p:nvSpPr>
        <p:spPr>
          <a:xfrm>
            <a:off x="266110" y="-5655711"/>
            <a:ext cx="861177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1600" dirty="0">
                <a:solidFill>
                  <a:schemeClr val="tx1"/>
                </a:solidFill>
                <a:latin typeface="Fugaz One"/>
                <a:sym typeface="Roboto Slab"/>
              </a:rPr>
              <a:t>Université Toulouse III – PAUL Sabatier </a:t>
            </a:r>
          </a:p>
        </p:txBody>
      </p:sp>
      <p:sp>
        <p:nvSpPr>
          <p:cNvPr id="6" name="TextBox 25">
            <a:extLst>
              <a:ext uri="{FF2B5EF4-FFF2-40B4-BE49-F238E27FC236}">
                <a16:creationId xmlns:a16="http://schemas.microsoft.com/office/drawing/2014/main" id="{5B9DA0C4-AF59-2BC5-3846-14E4FCE03E72}"/>
              </a:ext>
            </a:extLst>
          </p:cNvPr>
          <p:cNvSpPr txBox="1"/>
          <p:nvPr/>
        </p:nvSpPr>
        <p:spPr>
          <a:xfrm>
            <a:off x="1252182" y="-5224824"/>
            <a:ext cx="6639634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Fugaz One"/>
              </a:rPr>
              <a:t>Systèmes &amp; Microsystèmes Embarqués</a:t>
            </a:r>
          </a:p>
          <a:p>
            <a:pPr algn="ctr">
              <a:lnSpc>
                <a:spcPct val="150000"/>
              </a:lnSpc>
            </a:pPr>
            <a:r>
              <a:rPr lang="fr-FR" sz="1200" dirty="0">
                <a:latin typeface="Fugaz One"/>
              </a:rPr>
              <a:t>PRESENTATION BUREAU D’ETUDE VHDL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E79A61-0870-0ECC-4035-CB0C62EE9D7B}"/>
              </a:ext>
            </a:extLst>
          </p:cNvPr>
          <p:cNvSpPr/>
          <p:nvPr/>
        </p:nvSpPr>
        <p:spPr>
          <a:xfrm>
            <a:off x="543302" y="-1889103"/>
            <a:ext cx="15295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r-FR" sz="1600" b="1" dirty="0">
                <a:latin typeface="Poppins" panose="020B0604020202020204" charset="0"/>
                <a:ea typeface="Source Sans Pro"/>
                <a:cs typeface="Poppins" panose="020B0604020202020204" charset="0"/>
              </a:rPr>
              <a:t>Réalisé par </a:t>
            </a:r>
            <a:r>
              <a:rPr lang="fr-FR" sz="1600" b="1" dirty="0">
                <a:latin typeface="Poppins" panose="020B0604020202020204" charset="0"/>
                <a:cs typeface="Poppins" panose="020B0604020202020204" charset="0"/>
              </a:rPr>
              <a:t>: 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FE70E13-3C2C-9AD9-56FA-7BC66F79C593}"/>
              </a:ext>
            </a:extLst>
          </p:cNvPr>
          <p:cNvSpPr txBox="1"/>
          <p:nvPr/>
        </p:nvSpPr>
        <p:spPr>
          <a:xfrm>
            <a:off x="839783" y="-1612104"/>
            <a:ext cx="2545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Poppins" panose="00000500000000000000" pitchFamily="2" charset="0"/>
                <a:cs typeface="Poppins" panose="00000500000000000000" pitchFamily="2" charset="0"/>
              </a:rPr>
              <a:t>AMOUR Abderrahmane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dirty="0">
                <a:latin typeface="Poppins" panose="00000500000000000000" pitchFamily="2" charset="0"/>
                <a:cs typeface="Poppins" panose="00000500000000000000" pitchFamily="2" charset="0"/>
              </a:rPr>
              <a:t>ELMAAZOUZ </a:t>
            </a:r>
            <a:r>
              <a:rPr lang="fr-FR" dirty="0" err="1">
                <a:latin typeface="Poppins" panose="00000500000000000000" pitchFamily="2" charset="0"/>
                <a:cs typeface="Poppins" panose="00000500000000000000" pitchFamily="2" charset="0"/>
              </a:rPr>
              <a:t>Najlae</a:t>
            </a:r>
            <a:endParaRPr lang="fr-FR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E1F1A4-EC03-8FD7-F15F-0649F4F99718}"/>
              </a:ext>
            </a:extLst>
          </p:cNvPr>
          <p:cNvSpPr/>
          <p:nvPr/>
        </p:nvSpPr>
        <p:spPr>
          <a:xfrm>
            <a:off x="3424464" y="-927637"/>
            <a:ext cx="2630848" cy="2884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200" dirty="0">
                <a:solidFill>
                  <a:srgbClr val="263238"/>
                </a:solidFill>
                <a:latin typeface="Raleway" pitchFamily="2" charset="0"/>
                <a:ea typeface="Source Sans Pro"/>
                <a:cs typeface="Source Sans Pro"/>
              </a:rPr>
              <a:t>Année Universitaire : 2023 - 2024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DADC10-B18E-AF50-8952-EBD661092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5" y="-5730012"/>
            <a:ext cx="2135290" cy="71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 descr="Une image contenant horloge, laiton, métal, bronze&#10;&#10;Description générée automatiquement">
            <a:extLst>
              <a:ext uri="{FF2B5EF4-FFF2-40B4-BE49-F238E27FC236}">
                <a16:creationId xmlns:a16="http://schemas.microsoft.com/office/drawing/2014/main" id="{6D020277-4D4F-724E-4644-1E2D32E84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574" y="-3558486"/>
            <a:ext cx="2630849" cy="263084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0DBCCD3-B9D8-C518-F92D-53231B08C886}"/>
              </a:ext>
            </a:extLst>
          </p:cNvPr>
          <p:cNvSpPr txBox="1"/>
          <p:nvPr/>
        </p:nvSpPr>
        <p:spPr>
          <a:xfrm>
            <a:off x="1716187" y="-4184377"/>
            <a:ext cx="57116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000" dirty="0">
                <a:latin typeface="Fugaz One"/>
              </a:rPr>
              <a:t>Pilote Barre Franche </a:t>
            </a:r>
            <a:br>
              <a:rPr lang="fr-FR" dirty="0"/>
            </a:br>
            <a:endParaRPr lang="tzm-Tfng-MA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CB4AD02-66EF-EB68-07E7-2C686FC49183}"/>
              </a:ext>
            </a:extLst>
          </p:cNvPr>
          <p:cNvSpPr txBox="1"/>
          <p:nvPr/>
        </p:nvSpPr>
        <p:spPr>
          <a:xfrm>
            <a:off x="2719013" y="195898"/>
            <a:ext cx="3705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400">
                <a:solidFill>
                  <a:srgbClr val="4FCA9A"/>
                </a:solidFill>
                <a:latin typeface="Fugaz One"/>
              </a:defRPr>
            </a:lvl1pPr>
          </a:lstStyle>
          <a:p>
            <a:r>
              <a:rPr lang="fr-FR" dirty="0"/>
              <a:t>PLAN DE PRESENTAION</a:t>
            </a:r>
            <a:endParaRPr lang="tzm-Tfng-MA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63C062FC-53D9-3DD6-C2ED-44AC2F3A2D5E}"/>
              </a:ext>
            </a:extLst>
          </p:cNvPr>
          <p:cNvSpPr/>
          <p:nvPr/>
        </p:nvSpPr>
        <p:spPr>
          <a:xfrm>
            <a:off x="914401" y="1178351"/>
            <a:ext cx="631596" cy="622169"/>
          </a:xfrm>
          <a:prstGeom prst="ellipse">
            <a:avLst/>
          </a:prstGeom>
          <a:noFill/>
          <a:ln>
            <a:solidFill>
              <a:srgbClr val="495D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i="1" dirty="0">
                <a:solidFill>
                  <a:srgbClr val="495DAC"/>
                </a:solidFill>
              </a:rPr>
              <a:t>1</a:t>
            </a:r>
            <a:endParaRPr lang="tzm-Tfng-MA" sz="2400" b="1" i="1" dirty="0">
              <a:solidFill>
                <a:srgbClr val="495DAC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977B9CC-D126-D14E-8453-04D000DF4A59}"/>
              </a:ext>
            </a:extLst>
          </p:cNvPr>
          <p:cNvSpPr/>
          <p:nvPr/>
        </p:nvSpPr>
        <p:spPr>
          <a:xfrm>
            <a:off x="906545" y="1992485"/>
            <a:ext cx="631596" cy="622169"/>
          </a:xfrm>
          <a:prstGeom prst="ellipse">
            <a:avLst/>
          </a:prstGeom>
          <a:noFill/>
          <a:ln>
            <a:solidFill>
              <a:srgbClr val="495D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i="1" dirty="0">
                <a:solidFill>
                  <a:srgbClr val="495DAC"/>
                </a:solidFill>
              </a:rPr>
              <a:t>2</a:t>
            </a:r>
            <a:endParaRPr lang="tzm-Tfng-MA" sz="2400" b="1" i="1" dirty="0">
              <a:solidFill>
                <a:srgbClr val="495DAC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699F6AC-FE14-960F-AFF5-FE2995D3AE61}"/>
              </a:ext>
            </a:extLst>
          </p:cNvPr>
          <p:cNvSpPr/>
          <p:nvPr/>
        </p:nvSpPr>
        <p:spPr>
          <a:xfrm>
            <a:off x="914401" y="2806619"/>
            <a:ext cx="631596" cy="622169"/>
          </a:xfrm>
          <a:prstGeom prst="ellipse">
            <a:avLst/>
          </a:prstGeom>
          <a:noFill/>
          <a:ln>
            <a:solidFill>
              <a:srgbClr val="495D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i="1" dirty="0">
                <a:solidFill>
                  <a:srgbClr val="495DAC"/>
                </a:solidFill>
              </a:rPr>
              <a:t>3</a:t>
            </a:r>
            <a:endParaRPr lang="tzm-Tfng-MA" sz="2400" b="1" i="1" dirty="0">
              <a:solidFill>
                <a:srgbClr val="495DAC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A9F698C-74FC-E58F-F166-487157C2BFFD}"/>
              </a:ext>
            </a:extLst>
          </p:cNvPr>
          <p:cNvSpPr/>
          <p:nvPr/>
        </p:nvSpPr>
        <p:spPr>
          <a:xfrm>
            <a:off x="914401" y="3620753"/>
            <a:ext cx="631596" cy="622169"/>
          </a:xfrm>
          <a:prstGeom prst="ellipse">
            <a:avLst/>
          </a:prstGeom>
          <a:noFill/>
          <a:ln>
            <a:solidFill>
              <a:srgbClr val="495D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i="1" dirty="0">
                <a:solidFill>
                  <a:srgbClr val="495DAC"/>
                </a:solidFill>
              </a:rPr>
              <a:t>4</a:t>
            </a:r>
            <a:endParaRPr lang="tzm-Tfng-MA" sz="2400" b="1" i="1" dirty="0">
              <a:solidFill>
                <a:srgbClr val="495DAC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CC49478-A5E0-7830-3E7C-B55428682D7E}"/>
              </a:ext>
            </a:extLst>
          </p:cNvPr>
          <p:cNvSpPr txBox="1"/>
          <p:nvPr/>
        </p:nvSpPr>
        <p:spPr>
          <a:xfrm>
            <a:off x="1676332" y="128688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400">
                <a:solidFill>
                  <a:srgbClr val="4FCA9A"/>
                </a:solidFill>
                <a:latin typeface="Fugaz One"/>
              </a:defRPr>
            </a:lvl1pPr>
          </a:lstStyle>
          <a:p>
            <a:r>
              <a:rPr lang="en-US" dirty="0">
                <a:solidFill>
                  <a:srgbClr val="495DAC"/>
                </a:solidFill>
              </a:rPr>
              <a:t>INTRODUCTION </a:t>
            </a:r>
            <a:endParaRPr lang="tzm-Tfng-MA" dirty="0">
              <a:solidFill>
                <a:srgbClr val="495DAC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BA531AC-D287-B498-BD25-E5A20ECEA528}"/>
              </a:ext>
            </a:extLst>
          </p:cNvPr>
          <p:cNvSpPr txBox="1"/>
          <p:nvPr/>
        </p:nvSpPr>
        <p:spPr>
          <a:xfrm>
            <a:off x="1676332" y="2110085"/>
            <a:ext cx="41100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400">
                <a:solidFill>
                  <a:srgbClr val="495DAC"/>
                </a:solidFill>
                <a:latin typeface="Fugaz One"/>
              </a:defRPr>
            </a:lvl1pPr>
          </a:lstStyle>
          <a:p>
            <a:r>
              <a:rPr lang="fr-FR" dirty="0"/>
              <a:t>FONCTION ANEMOMETRE </a:t>
            </a:r>
            <a:endParaRPr lang="tzm-Tfng-MA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60589B6-DAFE-52A0-D770-5727DA48C2CA}"/>
              </a:ext>
            </a:extLst>
          </p:cNvPr>
          <p:cNvSpPr txBox="1"/>
          <p:nvPr/>
        </p:nvSpPr>
        <p:spPr>
          <a:xfrm>
            <a:off x="1676332" y="2933287"/>
            <a:ext cx="41100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400">
                <a:solidFill>
                  <a:srgbClr val="495DAC"/>
                </a:solidFill>
                <a:latin typeface="Fugaz One"/>
              </a:defRPr>
            </a:lvl1pPr>
          </a:lstStyle>
          <a:p>
            <a:r>
              <a:rPr lang="fr-FR" dirty="0"/>
              <a:t>FONCTION GESTION VERIN </a:t>
            </a:r>
            <a:endParaRPr lang="tzm-Tfng-MA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4C4E5BE-D314-9A45-8F17-467365115FCE}"/>
              </a:ext>
            </a:extLst>
          </p:cNvPr>
          <p:cNvSpPr txBox="1"/>
          <p:nvPr/>
        </p:nvSpPr>
        <p:spPr>
          <a:xfrm>
            <a:off x="1676332" y="3760910"/>
            <a:ext cx="3705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400">
                <a:solidFill>
                  <a:srgbClr val="495DAC"/>
                </a:solidFill>
                <a:latin typeface="Fugaz One"/>
              </a:defRPr>
            </a:lvl1pPr>
          </a:lstStyle>
          <a:p>
            <a:r>
              <a:rPr lang="fr-FR" dirty="0"/>
              <a:t>CONCLUSION </a:t>
            </a:r>
            <a:endParaRPr lang="tzm-Tfng-MA" dirty="0"/>
          </a:p>
        </p:txBody>
      </p:sp>
    </p:spTree>
    <p:extLst>
      <p:ext uri="{BB962C8B-B14F-4D97-AF65-F5344CB8AC3E}">
        <p14:creationId xmlns:p14="http://schemas.microsoft.com/office/powerpoint/2010/main" val="3978465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2F1C7C62-1620-F3D5-875E-F123E47F39F2}"/>
              </a:ext>
            </a:extLst>
          </p:cNvPr>
          <p:cNvSpPr txBox="1"/>
          <p:nvPr/>
        </p:nvSpPr>
        <p:spPr>
          <a:xfrm>
            <a:off x="435835" y="247764"/>
            <a:ext cx="13023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400">
                <a:solidFill>
                  <a:srgbClr val="5265B0"/>
                </a:solidFill>
                <a:latin typeface="Raleway" panose="020B0003030101060003" pitchFamily="34" charset="0"/>
              </a:defRPr>
            </a:lvl1pPr>
            <a:lvl2pPr>
              <a:defRPr sz="2400">
                <a:solidFill>
                  <a:srgbClr val="5265B0"/>
                </a:solidFill>
                <a:latin typeface="Raleway" panose="020B0003030101060003" pitchFamily="34" charset="0"/>
              </a:defRPr>
            </a:lvl2pPr>
          </a:lstStyle>
          <a:p>
            <a:pPr lvl="1"/>
            <a:r>
              <a:rPr lang="fr-FR" dirty="0"/>
              <a:t>Simulation et validation </a:t>
            </a:r>
            <a:endParaRPr lang="tzm-Tfng-M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4DB92DC-576A-DAFA-826C-209D74088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67" y="1568343"/>
            <a:ext cx="8494065" cy="14597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3791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B9F49F-99F2-2A61-5CB6-C9EC46F0F4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52" t="15474" r="5959" b="37000"/>
          <a:stretch/>
        </p:blipFill>
        <p:spPr>
          <a:xfrm>
            <a:off x="591835" y="3346301"/>
            <a:ext cx="7960327" cy="11394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59756274-8CD7-D339-F31F-1E3E549D54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4967" y="0"/>
            <a:ext cx="8494064" cy="266912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A988C41-B83C-421C-8277-D138D5869A4B}"/>
              </a:ext>
            </a:extLst>
          </p:cNvPr>
          <p:cNvSpPr txBox="1"/>
          <p:nvPr/>
        </p:nvSpPr>
        <p:spPr>
          <a:xfrm>
            <a:off x="1344706" y="2669129"/>
            <a:ext cx="480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latin typeface="Raleway SemiBold" pitchFamily="2" charset="0"/>
              </a:rPr>
              <a:t>15 Fronts montant </a:t>
            </a:r>
            <a:endParaRPr lang="tzm-Tfng-MA" sz="1800" b="1" dirty="0">
              <a:latin typeface="Raleway SemiBold" pitchFamily="2" charset="0"/>
            </a:endParaRPr>
          </a:p>
        </p:txBody>
      </p:sp>
      <p:cxnSp>
        <p:nvCxnSpPr>
          <p:cNvPr id="8" name="Connecteur : en arc 7">
            <a:extLst>
              <a:ext uri="{FF2B5EF4-FFF2-40B4-BE49-F238E27FC236}">
                <a16:creationId xmlns:a16="http://schemas.microsoft.com/office/drawing/2014/main" id="{D07A3B55-7058-1A18-FB6C-64F03AE1AB2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64577" y="2885452"/>
            <a:ext cx="1139078" cy="1075763"/>
          </a:xfrm>
          <a:prstGeom prst="curvedConnector3">
            <a:avLst>
              <a:gd name="adj1" fmla="val 50000"/>
            </a:avLst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17397334-B431-5864-A965-16DBC96FA9E2}"/>
              </a:ext>
            </a:extLst>
          </p:cNvPr>
          <p:cNvSpPr txBox="1"/>
          <p:nvPr/>
        </p:nvSpPr>
        <p:spPr>
          <a:xfrm>
            <a:off x="5842798" y="2668986"/>
            <a:ext cx="2876883" cy="510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16"/>
              </a:lnSpc>
              <a:spcBef>
                <a:spcPct val="0"/>
              </a:spcBef>
            </a:pPr>
            <a:r>
              <a:rPr lang="en-US" sz="160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111111111110 = 4092</a:t>
            </a:r>
          </a:p>
        </p:txBody>
      </p:sp>
    </p:spTree>
    <p:extLst>
      <p:ext uri="{BB962C8B-B14F-4D97-AF65-F5344CB8AC3E}">
        <p14:creationId xmlns:p14="http://schemas.microsoft.com/office/powerpoint/2010/main" val="4091061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C7721F48-BCC1-157E-BBAF-B52CC667F0AF}"/>
              </a:ext>
            </a:extLst>
          </p:cNvPr>
          <p:cNvSpPr txBox="1"/>
          <p:nvPr/>
        </p:nvSpPr>
        <p:spPr>
          <a:xfrm>
            <a:off x="669664" y="475434"/>
            <a:ext cx="13022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265B0"/>
                </a:solidFill>
                <a:latin typeface="Raleway" panose="020B0003030101060003" pitchFamily="34" charset="0"/>
              </a:rPr>
              <a:t>Conception du SOPC</a:t>
            </a:r>
          </a:p>
        </p:txBody>
      </p:sp>
      <p:pic>
        <p:nvPicPr>
          <p:cNvPr id="4" name="Image 3" descr="Une image contenant texte, capture d’écran, nombre, diagramme&#10;&#10;Description générée automatiquement">
            <a:extLst>
              <a:ext uri="{FF2B5EF4-FFF2-40B4-BE49-F238E27FC236}">
                <a16:creationId xmlns:a16="http://schemas.microsoft.com/office/drawing/2014/main" id="{F4E553BF-CF77-3EED-C273-A82583CB3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477" y="919797"/>
            <a:ext cx="6329045" cy="3303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9991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C9D06615-1A97-475D-D5FA-FBE63F9C1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48" y="1167316"/>
            <a:ext cx="8320704" cy="170497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4E48F8A-63E1-6357-7083-B69CDC1B96FE}"/>
              </a:ext>
            </a:extLst>
          </p:cNvPr>
          <p:cNvSpPr txBox="1"/>
          <p:nvPr/>
        </p:nvSpPr>
        <p:spPr>
          <a:xfrm>
            <a:off x="2778163" y="475434"/>
            <a:ext cx="130221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265B0"/>
                </a:solidFill>
                <a:latin typeface="Raleway" panose="020B0003030101060003" pitchFamily="34" charset="0"/>
              </a:rPr>
              <a:t>Interface Avalon </a:t>
            </a:r>
          </a:p>
        </p:txBody>
      </p:sp>
    </p:spTree>
    <p:extLst>
      <p:ext uri="{BB962C8B-B14F-4D97-AF65-F5344CB8AC3E}">
        <p14:creationId xmlns:p14="http://schemas.microsoft.com/office/powerpoint/2010/main" val="842655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5B31A00-3E91-49DE-69FD-2B65264C3A10}"/>
              </a:ext>
            </a:extLst>
          </p:cNvPr>
          <p:cNvSpPr txBox="1"/>
          <p:nvPr/>
        </p:nvSpPr>
        <p:spPr>
          <a:xfrm>
            <a:off x="2630284" y="2374820"/>
            <a:ext cx="37059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400">
                <a:solidFill>
                  <a:srgbClr val="4FCA9A"/>
                </a:solidFill>
                <a:latin typeface="Fugaz One"/>
              </a:defRPr>
            </a:lvl1pPr>
          </a:lstStyle>
          <a:p>
            <a:r>
              <a:rPr lang="fr-FR" sz="4400" dirty="0"/>
              <a:t>CONCLUSION </a:t>
            </a:r>
            <a:endParaRPr lang="tzm-Tfng-MA" sz="4400" dirty="0"/>
          </a:p>
        </p:txBody>
      </p:sp>
    </p:spTree>
    <p:extLst>
      <p:ext uri="{BB962C8B-B14F-4D97-AF65-F5344CB8AC3E}">
        <p14:creationId xmlns:p14="http://schemas.microsoft.com/office/powerpoint/2010/main" val="3360587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7625E451-3A7F-C0DA-B64B-57AA1C22B3EB}"/>
              </a:ext>
            </a:extLst>
          </p:cNvPr>
          <p:cNvSpPr txBox="1"/>
          <p:nvPr/>
        </p:nvSpPr>
        <p:spPr>
          <a:xfrm>
            <a:off x="393896" y="352550"/>
            <a:ext cx="3038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400">
                <a:latin typeface="Fugaz One"/>
              </a:defRPr>
            </a:lvl1pPr>
          </a:lstStyle>
          <a:p>
            <a:r>
              <a:rPr lang="en-US" dirty="0">
                <a:solidFill>
                  <a:srgbClr val="4FCA9A"/>
                </a:solidFill>
              </a:rPr>
              <a:t>INTRODUCTION </a:t>
            </a:r>
            <a:endParaRPr lang="tzm-Tfng-MA" dirty="0">
              <a:solidFill>
                <a:srgbClr val="4FCA9A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3CED580-46CA-9AF2-3198-186A11BCB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819" y="814215"/>
            <a:ext cx="4296361" cy="42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5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9D175A9-0270-2089-47EB-B39426FF2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81" y="544377"/>
            <a:ext cx="6358379" cy="443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16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apture d’écran, diagramme, Plan&#10;&#10;Description générée automatiquement">
            <a:extLst>
              <a:ext uri="{FF2B5EF4-FFF2-40B4-BE49-F238E27FC236}">
                <a16:creationId xmlns:a16="http://schemas.microsoft.com/office/drawing/2014/main" id="{B373977D-62CF-A5D2-814D-B8549D9BC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53" y="815787"/>
            <a:ext cx="6846952" cy="385316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2642880-DC41-A0AC-87EB-64B8414DE6F7}"/>
              </a:ext>
            </a:extLst>
          </p:cNvPr>
          <p:cNvSpPr txBox="1"/>
          <p:nvPr/>
        </p:nvSpPr>
        <p:spPr>
          <a:xfrm>
            <a:off x="322730" y="274492"/>
            <a:ext cx="77141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400">
                <a:solidFill>
                  <a:srgbClr val="4FCA9A"/>
                </a:solidFill>
                <a:latin typeface="Fugaz One"/>
              </a:defRPr>
            </a:lvl1pPr>
          </a:lstStyle>
          <a:p>
            <a:r>
              <a:rPr lang="en-US" sz="2000" dirty="0" err="1"/>
              <a:t>Décomposition</a:t>
            </a:r>
            <a:r>
              <a:rPr lang="en-US" sz="2000" dirty="0"/>
              <a:t> de </a:t>
            </a:r>
            <a:r>
              <a:rPr lang="en-US" sz="2000" dirty="0" err="1"/>
              <a:t>Pilote</a:t>
            </a:r>
            <a:r>
              <a:rPr lang="en-US" sz="2000" dirty="0"/>
              <a:t> de barre </a:t>
            </a:r>
            <a:r>
              <a:rPr lang="en-US" sz="2000" dirty="0" err="1"/>
              <a:t>franche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779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13968465-1DB7-A871-E255-B5B3AFE51DAB}"/>
              </a:ext>
            </a:extLst>
          </p:cNvPr>
          <p:cNvSpPr txBox="1"/>
          <p:nvPr/>
        </p:nvSpPr>
        <p:spPr>
          <a:xfrm>
            <a:off x="218049" y="1879252"/>
            <a:ext cx="870790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000">
                <a:solidFill>
                  <a:srgbClr val="4FCA9A"/>
                </a:solidFill>
                <a:latin typeface="Fugaz One"/>
              </a:defRPr>
            </a:lvl1pPr>
          </a:lstStyle>
          <a:p>
            <a:pPr algn="ctr"/>
            <a:r>
              <a:rPr lang="fr-FR" sz="2800" dirty="0"/>
              <a:t>- Conception de la fonction simple -  l’Anémomètre </a:t>
            </a:r>
            <a:br>
              <a:rPr lang="fr-FR" sz="2800" dirty="0"/>
            </a:br>
            <a:endParaRPr lang="tzm-Tfng-MA" sz="2800" dirty="0"/>
          </a:p>
        </p:txBody>
      </p:sp>
      <p:pic>
        <p:nvPicPr>
          <p:cNvPr id="2050" name="Picture 2" descr="VHDL Programming Compiler - Apps on Google Play">
            <a:extLst>
              <a:ext uri="{FF2B5EF4-FFF2-40B4-BE49-F238E27FC236}">
                <a16:creationId xmlns:a16="http://schemas.microsoft.com/office/drawing/2014/main" id="{70CD5803-A869-5834-EC7A-6950D775A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013" y="3518788"/>
            <a:ext cx="1200441" cy="120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696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>
            <a:extLst>
              <a:ext uri="{FF2B5EF4-FFF2-40B4-BE49-F238E27FC236}">
                <a16:creationId xmlns:a16="http://schemas.microsoft.com/office/drawing/2014/main" id="{96071A63-BCD8-C904-17F1-7B8EA6EE870A}"/>
              </a:ext>
            </a:extLst>
          </p:cNvPr>
          <p:cNvSpPr/>
          <p:nvPr/>
        </p:nvSpPr>
        <p:spPr>
          <a:xfrm>
            <a:off x="2629370" y="490435"/>
            <a:ext cx="4786865" cy="750483"/>
          </a:xfrm>
          <a:prstGeom prst="rect">
            <a:avLst/>
          </a:prstGeom>
          <a:solidFill>
            <a:srgbClr val="9DA1A4">
              <a:alpha val="29804"/>
            </a:srgbClr>
          </a:solidFill>
        </p:spPr>
        <p:txBody>
          <a:bodyPr/>
          <a:lstStyle/>
          <a:p>
            <a:endParaRPr lang="tzm-Tfng-M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0FDBC-0292-E730-1FF1-ADE9E6CCA498}"/>
              </a:ext>
            </a:extLst>
          </p:cNvPr>
          <p:cNvSpPr txBox="1"/>
          <p:nvPr/>
        </p:nvSpPr>
        <p:spPr>
          <a:xfrm>
            <a:off x="5044063" y="745952"/>
            <a:ext cx="2269200" cy="233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20"/>
              </a:lnSpc>
            </a:pPr>
            <a:r>
              <a:rPr lang="en-US" sz="1347" spc="67" dirty="0" err="1">
                <a:solidFill>
                  <a:srgbClr val="191919"/>
                </a:solidFill>
                <a:latin typeface="Raleway" panose="020B0003030101060003" pitchFamily="34" charset="0"/>
              </a:rPr>
              <a:t>Horloge</a:t>
            </a:r>
            <a:r>
              <a:rPr lang="en-US" sz="1347" spc="67" dirty="0">
                <a:solidFill>
                  <a:srgbClr val="191919"/>
                </a:solidFill>
                <a:latin typeface="Raleway" panose="020B0003030101060003" pitchFamily="34" charset="0"/>
              </a:rPr>
              <a:t> interne 50 MHz</a:t>
            </a:r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E61D10AE-5F5A-35F0-7D16-12AB77BB8E26}"/>
              </a:ext>
            </a:extLst>
          </p:cNvPr>
          <p:cNvSpPr/>
          <p:nvPr/>
        </p:nvSpPr>
        <p:spPr>
          <a:xfrm>
            <a:off x="2605001" y="490435"/>
            <a:ext cx="2135177" cy="732075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endParaRPr lang="tzm-Tfng-MA">
              <a:solidFill>
                <a:srgbClr val="4FCA9A"/>
              </a:solidFill>
            </a:endParaRP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087BDDBD-CAEE-91B3-8A55-66BBB479AE6B}"/>
              </a:ext>
            </a:extLst>
          </p:cNvPr>
          <p:cNvSpPr/>
          <p:nvPr/>
        </p:nvSpPr>
        <p:spPr>
          <a:xfrm>
            <a:off x="2605001" y="1235123"/>
            <a:ext cx="4811234" cy="732075"/>
          </a:xfrm>
          <a:prstGeom prst="rect">
            <a:avLst/>
          </a:prstGeom>
          <a:solidFill>
            <a:srgbClr val="9DA1A4">
              <a:alpha val="29804"/>
            </a:srgbClr>
          </a:solidFill>
        </p:spPr>
        <p:txBody>
          <a:bodyPr/>
          <a:lstStyle/>
          <a:p>
            <a:endParaRPr lang="tzm-Tfng-M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0F648C-6E7E-37F0-49ED-0478D95887F1}"/>
              </a:ext>
            </a:extLst>
          </p:cNvPr>
          <p:cNvSpPr txBox="1"/>
          <p:nvPr/>
        </p:nvSpPr>
        <p:spPr>
          <a:xfrm>
            <a:off x="4932560" y="1349966"/>
            <a:ext cx="2508044" cy="490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ts val="2020"/>
              </a:lnSpc>
              <a:defRPr sz="1347" spc="67">
                <a:solidFill>
                  <a:srgbClr val="191919"/>
                </a:solidFill>
                <a:latin typeface="Raleway" panose="020B0003030101060003" pitchFamily="34" charset="0"/>
              </a:defRPr>
            </a:lvl1pPr>
          </a:lstStyle>
          <a:p>
            <a:r>
              <a:rPr lang="en-US" dirty="0"/>
              <a:t>rest </a:t>
            </a:r>
            <a:r>
              <a:rPr lang="en-US" dirty="0" err="1"/>
              <a:t>actif</a:t>
            </a:r>
            <a:r>
              <a:rPr lang="en-US" dirty="0"/>
              <a:t> à 0 =&gt; </a:t>
            </a:r>
            <a:r>
              <a:rPr lang="en-US" dirty="0" err="1"/>
              <a:t>initialise</a:t>
            </a:r>
            <a:r>
              <a:rPr lang="en-US" dirty="0"/>
              <a:t> le circuit</a:t>
            </a:r>
          </a:p>
        </p:txBody>
      </p:sp>
      <p:sp>
        <p:nvSpPr>
          <p:cNvPr id="12" name="AutoShape 11">
            <a:extLst>
              <a:ext uri="{FF2B5EF4-FFF2-40B4-BE49-F238E27FC236}">
                <a16:creationId xmlns:a16="http://schemas.microsoft.com/office/drawing/2014/main" id="{C45045B7-7B02-D384-5E9D-203AAAD45196}"/>
              </a:ext>
            </a:extLst>
          </p:cNvPr>
          <p:cNvSpPr/>
          <p:nvPr/>
        </p:nvSpPr>
        <p:spPr>
          <a:xfrm>
            <a:off x="2605001" y="1235123"/>
            <a:ext cx="2135177" cy="7320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/>
          <a:lstStyle/>
          <a:p>
            <a:endParaRPr lang="tzm-Tfng-MA"/>
          </a:p>
        </p:txBody>
      </p:sp>
      <p:sp>
        <p:nvSpPr>
          <p:cNvPr id="15" name="AutoShape 14">
            <a:extLst>
              <a:ext uri="{FF2B5EF4-FFF2-40B4-BE49-F238E27FC236}">
                <a16:creationId xmlns:a16="http://schemas.microsoft.com/office/drawing/2014/main" id="{68CAF2FC-96E2-C34E-26C0-E2661D71F3B4}"/>
              </a:ext>
            </a:extLst>
          </p:cNvPr>
          <p:cNvSpPr/>
          <p:nvPr/>
        </p:nvSpPr>
        <p:spPr>
          <a:xfrm>
            <a:off x="2605001" y="1979811"/>
            <a:ext cx="4811234" cy="732075"/>
          </a:xfrm>
          <a:prstGeom prst="rect">
            <a:avLst/>
          </a:prstGeom>
          <a:solidFill>
            <a:srgbClr val="9DA1A4">
              <a:alpha val="29804"/>
            </a:srgbClr>
          </a:solidFill>
        </p:spPr>
        <p:txBody>
          <a:bodyPr/>
          <a:lstStyle/>
          <a:p>
            <a:endParaRPr lang="tzm-Tfng-M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DC620F-C256-8A27-B7F9-D3B47BB990E8}"/>
              </a:ext>
            </a:extLst>
          </p:cNvPr>
          <p:cNvSpPr txBox="1"/>
          <p:nvPr/>
        </p:nvSpPr>
        <p:spPr>
          <a:xfrm>
            <a:off x="5069370" y="2123028"/>
            <a:ext cx="2135177" cy="490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ts val="2020"/>
              </a:lnSpc>
              <a:defRPr sz="1347" spc="67">
                <a:solidFill>
                  <a:srgbClr val="191919"/>
                </a:solidFill>
                <a:latin typeface="Raleway" panose="020B0003030101060003" pitchFamily="34" charset="0"/>
              </a:defRPr>
            </a:lvl1pPr>
          </a:lstStyle>
          <a:p>
            <a:r>
              <a:rPr lang="en-US" dirty="0"/>
              <a:t>signal de </a:t>
            </a:r>
            <a:r>
              <a:rPr lang="en-US" dirty="0" err="1"/>
              <a:t>fréquence</a:t>
            </a:r>
            <a:r>
              <a:rPr lang="en-US" dirty="0"/>
              <a:t> variable de 0 à 250 HZ</a:t>
            </a:r>
          </a:p>
        </p:txBody>
      </p:sp>
      <p:sp>
        <p:nvSpPr>
          <p:cNvPr id="17" name="AutoShape 16">
            <a:extLst>
              <a:ext uri="{FF2B5EF4-FFF2-40B4-BE49-F238E27FC236}">
                <a16:creationId xmlns:a16="http://schemas.microsoft.com/office/drawing/2014/main" id="{CBEFAA2D-2528-A51D-576F-6997FA943762}"/>
              </a:ext>
            </a:extLst>
          </p:cNvPr>
          <p:cNvSpPr/>
          <p:nvPr/>
        </p:nvSpPr>
        <p:spPr>
          <a:xfrm>
            <a:off x="2605001" y="1979811"/>
            <a:ext cx="2135177" cy="7320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endParaRPr lang="tzm-Tfng-MA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AutoShape 19">
            <a:extLst>
              <a:ext uri="{FF2B5EF4-FFF2-40B4-BE49-F238E27FC236}">
                <a16:creationId xmlns:a16="http://schemas.microsoft.com/office/drawing/2014/main" id="{83376B8B-22A5-F98A-455D-2E47C026D177}"/>
              </a:ext>
            </a:extLst>
          </p:cNvPr>
          <p:cNvSpPr/>
          <p:nvPr/>
        </p:nvSpPr>
        <p:spPr>
          <a:xfrm>
            <a:off x="2605001" y="2724498"/>
            <a:ext cx="4811234" cy="732075"/>
          </a:xfrm>
          <a:prstGeom prst="rect">
            <a:avLst/>
          </a:prstGeom>
          <a:solidFill>
            <a:srgbClr val="9DA1A4">
              <a:alpha val="29804"/>
            </a:srgbClr>
          </a:solidFill>
        </p:spPr>
        <p:txBody>
          <a:bodyPr/>
          <a:lstStyle/>
          <a:p>
            <a:endParaRPr lang="tzm-Tfng-M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7E92B0-6418-9AD0-0554-58933532F07D}"/>
              </a:ext>
            </a:extLst>
          </p:cNvPr>
          <p:cNvSpPr txBox="1"/>
          <p:nvPr/>
        </p:nvSpPr>
        <p:spPr>
          <a:xfrm>
            <a:off x="5069370" y="2847439"/>
            <a:ext cx="2371234" cy="4878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20"/>
              </a:lnSpc>
            </a:pPr>
            <a:r>
              <a:rPr lang="en-US" sz="1347" spc="67" dirty="0" err="1">
                <a:solidFill>
                  <a:srgbClr val="191919"/>
                </a:solidFill>
                <a:latin typeface="Raleway" panose="020B0003030101060003" pitchFamily="34" charset="0"/>
              </a:rPr>
              <a:t>si</a:t>
            </a:r>
            <a:r>
              <a:rPr lang="en-US" sz="1347" spc="67" dirty="0">
                <a:solidFill>
                  <a:srgbClr val="191919"/>
                </a:solidFill>
                <a:latin typeface="Raleway" panose="020B0003030101060003" pitchFamily="34" charset="0"/>
              </a:rPr>
              <a:t>=0 mode </a:t>
            </a:r>
            <a:r>
              <a:rPr lang="en-US" sz="1347" spc="67" dirty="0" err="1">
                <a:solidFill>
                  <a:srgbClr val="191919"/>
                </a:solidFill>
                <a:latin typeface="Raleway" panose="020B0003030101060003" pitchFamily="34" charset="0"/>
              </a:rPr>
              <a:t>monocoup</a:t>
            </a:r>
            <a:r>
              <a:rPr lang="en-US" sz="1347" spc="67" dirty="0">
                <a:solidFill>
                  <a:srgbClr val="191919"/>
                </a:solidFill>
                <a:latin typeface="Aileron Regular"/>
              </a:rPr>
              <a:t>, </a:t>
            </a:r>
          </a:p>
          <a:p>
            <a:pPr>
              <a:lnSpc>
                <a:spcPts val="2020"/>
              </a:lnSpc>
            </a:pPr>
            <a:r>
              <a:rPr lang="en-US" sz="1347" spc="67" dirty="0" err="1">
                <a:solidFill>
                  <a:srgbClr val="191919"/>
                </a:solidFill>
                <a:latin typeface="Raleway" panose="020B0003030101060003" pitchFamily="34" charset="0"/>
              </a:rPr>
              <a:t>si</a:t>
            </a:r>
            <a:r>
              <a:rPr lang="en-US" sz="1347" spc="67" dirty="0">
                <a:solidFill>
                  <a:srgbClr val="191919"/>
                </a:solidFill>
                <a:latin typeface="Raleway" panose="020B0003030101060003" pitchFamily="34" charset="0"/>
              </a:rPr>
              <a:t>=1 mode </a:t>
            </a:r>
            <a:r>
              <a:rPr lang="en-US" sz="1347" spc="67" dirty="0" err="1">
                <a:solidFill>
                  <a:srgbClr val="191919"/>
                </a:solidFill>
                <a:latin typeface="Raleway" panose="020B0003030101060003" pitchFamily="34" charset="0"/>
              </a:rPr>
              <a:t>continu</a:t>
            </a:r>
            <a:endParaRPr lang="en-US" sz="1347" spc="67" dirty="0">
              <a:solidFill>
                <a:srgbClr val="191919"/>
              </a:solidFill>
              <a:latin typeface="Raleway" panose="020B0003030101060003" pitchFamily="34" charset="0"/>
            </a:endParaRPr>
          </a:p>
        </p:txBody>
      </p:sp>
      <p:sp>
        <p:nvSpPr>
          <p:cNvPr id="22" name="AutoShape 21">
            <a:extLst>
              <a:ext uri="{FF2B5EF4-FFF2-40B4-BE49-F238E27FC236}">
                <a16:creationId xmlns:a16="http://schemas.microsoft.com/office/drawing/2014/main" id="{AAD7B73C-034B-36F5-135B-C56794020E55}"/>
              </a:ext>
            </a:extLst>
          </p:cNvPr>
          <p:cNvSpPr/>
          <p:nvPr/>
        </p:nvSpPr>
        <p:spPr>
          <a:xfrm>
            <a:off x="2605001" y="2724498"/>
            <a:ext cx="2135177" cy="73207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/>
          <a:lstStyle/>
          <a:p>
            <a:endParaRPr lang="tzm-Tfng-MA" dirty="0"/>
          </a:p>
        </p:txBody>
      </p:sp>
      <p:sp>
        <p:nvSpPr>
          <p:cNvPr id="25" name="AutoShape 24">
            <a:extLst>
              <a:ext uri="{FF2B5EF4-FFF2-40B4-BE49-F238E27FC236}">
                <a16:creationId xmlns:a16="http://schemas.microsoft.com/office/drawing/2014/main" id="{9613BC49-B7A9-3FD5-C43D-FE0DF2129F17}"/>
              </a:ext>
            </a:extLst>
          </p:cNvPr>
          <p:cNvSpPr/>
          <p:nvPr/>
        </p:nvSpPr>
        <p:spPr>
          <a:xfrm>
            <a:off x="2605001" y="3471450"/>
            <a:ext cx="4811234" cy="732075"/>
          </a:xfrm>
          <a:prstGeom prst="rect">
            <a:avLst/>
          </a:prstGeom>
          <a:solidFill>
            <a:srgbClr val="9DA1A4">
              <a:alpha val="29804"/>
            </a:srgbClr>
          </a:solidFill>
        </p:spPr>
        <p:txBody>
          <a:bodyPr/>
          <a:lstStyle/>
          <a:p>
            <a:endParaRPr lang="tzm-Tfng-MA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DF9304-8394-636B-1A80-FD9C00EC2444}"/>
              </a:ext>
            </a:extLst>
          </p:cNvPr>
          <p:cNvSpPr txBox="1"/>
          <p:nvPr/>
        </p:nvSpPr>
        <p:spPr>
          <a:xfrm>
            <a:off x="4815865" y="3408725"/>
            <a:ext cx="3033088" cy="861774"/>
          </a:xfrm>
          <a:prstGeom prst="rect">
            <a:avLst/>
          </a:prstGeom>
          <a:noFill/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>
              <a:lnSpc>
                <a:spcPts val="2020"/>
              </a:lnSpc>
            </a:pPr>
            <a:r>
              <a:rPr lang="en-US" sz="1100" spc="67" dirty="0" err="1">
                <a:solidFill>
                  <a:srgbClr val="191919"/>
                </a:solidFill>
                <a:latin typeface="Raleway" panose="020B0003030101060003" pitchFamily="34" charset="0"/>
              </a:rPr>
              <a:t>en</a:t>
            </a:r>
            <a:r>
              <a:rPr lang="en-US" sz="1100" spc="67" dirty="0">
                <a:solidFill>
                  <a:srgbClr val="191919"/>
                </a:solidFill>
                <a:latin typeface="Raleway" panose="020B0003030101060003" pitchFamily="34" charset="0"/>
              </a:rPr>
              <a:t> </a:t>
            </a:r>
            <a:r>
              <a:rPr lang="en-US" sz="1100" spc="67" dirty="0" err="1">
                <a:solidFill>
                  <a:srgbClr val="191919"/>
                </a:solidFill>
                <a:latin typeface="Raleway" panose="020B0003030101060003" pitchFamily="34" charset="0"/>
              </a:rPr>
              <a:t>monocoup</a:t>
            </a:r>
            <a:r>
              <a:rPr lang="en-US" sz="1100" spc="67" dirty="0">
                <a:solidFill>
                  <a:srgbClr val="191919"/>
                </a:solidFill>
                <a:latin typeface="Raleway" panose="020B0003030101060003" pitchFamily="34" charset="0"/>
              </a:rPr>
              <a:t> </a:t>
            </a:r>
            <a:r>
              <a:rPr lang="en-US" sz="1100" spc="67" dirty="0" err="1">
                <a:solidFill>
                  <a:srgbClr val="191919"/>
                </a:solidFill>
                <a:latin typeface="Raleway" panose="020B0003030101060003" pitchFamily="34" charset="0"/>
              </a:rPr>
              <a:t>si</a:t>
            </a:r>
            <a:r>
              <a:rPr lang="en-US" sz="1100" spc="67" dirty="0">
                <a:solidFill>
                  <a:srgbClr val="191919"/>
                </a:solidFill>
                <a:latin typeface="Raleway" panose="020B0003030101060003" pitchFamily="34" charset="0"/>
              </a:rPr>
              <a:t>=1 </a:t>
            </a:r>
            <a:r>
              <a:rPr lang="en-US" sz="1100" spc="67" dirty="0" err="1">
                <a:solidFill>
                  <a:srgbClr val="191919"/>
                </a:solidFill>
                <a:latin typeface="Raleway" panose="020B0003030101060003" pitchFamily="34" charset="0"/>
              </a:rPr>
              <a:t>démarre</a:t>
            </a:r>
            <a:r>
              <a:rPr lang="en-US" sz="1100" spc="67" dirty="0">
                <a:solidFill>
                  <a:srgbClr val="191919"/>
                </a:solidFill>
                <a:latin typeface="Raleway" panose="020B0003030101060003" pitchFamily="34" charset="0"/>
              </a:rPr>
              <a:t> </a:t>
            </a:r>
            <a:r>
              <a:rPr lang="en-US" sz="1100" spc="67" dirty="0" err="1">
                <a:solidFill>
                  <a:srgbClr val="191919"/>
                </a:solidFill>
                <a:latin typeface="Raleway" panose="020B0003030101060003" pitchFamily="34" charset="0"/>
              </a:rPr>
              <a:t>une</a:t>
            </a:r>
            <a:r>
              <a:rPr lang="en-US" sz="1100" spc="67" dirty="0">
                <a:solidFill>
                  <a:srgbClr val="191919"/>
                </a:solidFill>
                <a:latin typeface="Raleway" panose="020B0003030101060003" pitchFamily="34" charset="0"/>
              </a:rPr>
              <a:t> acquisition,  </a:t>
            </a:r>
            <a:r>
              <a:rPr lang="en-US" sz="1100" spc="67" dirty="0" err="1">
                <a:solidFill>
                  <a:srgbClr val="191919"/>
                </a:solidFill>
                <a:latin typeface="Raleway" panose="020B0003030101060003" pitchFamily="34" charset="0"/>
              </a:rPr>
              <a:t>si</a:t>
            </a:r>
            <a:r>
              <a:rPr lang="en-US" sz="1100" spc="67" dirty="0">
                <a:solidFill>
                  <a:srgbClr val="191919"/>
                </a:solidFill>
                <a:latin typeface="Raleway" panose="020B0003030101060003" pitchFamily="34" charset="0"/>
              </a:rPr>
              <a:t> =0 -- </a:t>
            </a:r>
            <a:r>
              <a:rPr lang="en-US" sz="1100" spc="67" dirty="0" err="1">
                <a:solidFill>
                  <a:srgbClr val="191919"/>
                </a:solidFill>
                <a:latin typeface="Raleway" panose="020B0003030101060003" pitchFamily="34" charset="0"/>
              </a:rPr>
              <a:t>remet</a:t>
            </a:r>
            <a:r>
              <a:rPr lang="en-US" sz="1100" spc="67" dirty="0">
                <a:solidFill>
                  <a:srgbClr val="191919"/>
                </a:solidFill>
                <a:latin typeface="Raleway" panose="020B0003030101060003" pitchFamily="34" charset="0"/>
              </a:rPr>
              <a:t> à 0 le signal </a:t>
            </a:r>
            <a:r>
              <a:rPr lang="en-US" sz="1100" spc="67" dirty="0" err="1">
                <a:solidFill>
                  <a:srgbClr val="191919"/>
                </a:solidFill>
                <a:latin typeface="Raleway" panose="020B0003030101060003" pitchFamily="34" charset="0"/>
              </a:rPr>
              <a:t>data_valid</a:t>
            </a:r>
            <a:endParaRPr lang="en-US" sz="1100" spc="67" dirty="0">
              <a:solidFill>
                <a:srgbClr val="191919"/>
              </a:solidFill>
              <a:latin typeface="Raleway" panose="020B0003030101060003" pitchFamily="34" charset="0"/>
            </a:endParaRPr>
          </a:p>
        </p:txBody>
      </p:sp>
      <p:sp>
        <p:nvSpPr>
          <p:cNvPr id="27" name="AutoShape 26">
            <a:extLst>
              <a:ext uri="{FF2B5EF4-FFF2-40B4-BE49-F238E27FC236}">
                <a16:creationId xmlns:a16="http://schemas.microsoft.com/office/drawing/2014/main" id="{D048D53F-AFFD-961B-BFCA-7CD59A3173A4}"/>
              </a:ext>
            </a:extLst>
          </p:cNvPr>
          <p:cNvSpPr/>
          <p:nvPr/>
        </p:nvSpPr>
        <p:spPr>
          <a:xfrm>
            <a:off x="2605001" y="3471450"/>
            <a:ext cx="2135177" cy="7320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endParaRPr lang="tzm-Tfng-MA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4374F0-C2C1-9D14-17F4-08D64E11F83E}"/>
              </a:ext>
            </a:extLst>
          </p:cNvPr>
          <p:cNvSpPr txBox="1"/>
          <p:nvPr/>
        </p:nvSpPr>
        <p:spPr>
          <a:xfrm>
            <a:off x="3292133" y="1476036"/>
            <a:ext cx="1446256" cy="288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ts val="2259"/>
              </a:lnSpc>
              <a:spcBef>
                <a:spcPct val="0"/>
              </a:spcBef>
              <a:defRPr sz="1751" spc="68">
                <a:solidFill>
                  <a:srgbClr val="FFFFFF"/>
                </a:solidFill>
                <a:latin typeface="Congenial Black" panose="020F0502020204030204" pitchFamily="2" charset="0"/>
                <a:cs typeface="Aharoni" panose="02010803020104030203" pitchFamily="2" charset="-79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RAZ_N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9001FB-6962-03B5-9B36-F9B60E6C5C62}"/>
              </a:ext>
            </a:extLst>
          </p:cNvPr>
          <p:cNvSpPr txBox="1"/>
          <p:nvPr/>
        </p:nvSpPr>
        <p:spPr>
          <a:xfrm>
            <a:off x="2709505" y="2208137"/>
            <a:ext cx="2245801" cy="255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085"/>
              </a:lnSpc>
              <a:spcBef>
                <a:spcPct val="0"/>
              </a:spcBef>
            </a:pPr>
            <a:r>
              <a:rPr lang="en-US" spc="68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genial Black" panose="020F0502020204030204" pitchFamily="2" charset="0"/>
                <a:cs typeface="Aharoni" panose="02010803020104030203" pitchFamily="2" charset="-79"/>
              </a:rPr>
              <a:t>IN_FREQ_</a:t>
            </a:r>
            <a:r>
              <a:rPr lang="en-US" sz="1100" spc="68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genial Black" panose="020F0502020204030204" pitchFamily="2" charset="0"/>
                <a:cs typeface="Aharoni" panose="02010803020104030203" pitchFamily="2" charset="-79"/>
              </a:rPr>
              <a:t>ANEMOMETRE</a:t>
            </a:r>
            <a:endParaRPr lang="en-US" spc="68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genial Black" panose="020F0502020204030204" pitchFamily="2" charset="0"/>
              <a:cs typeface="Aharoni" panose="02010803020104030203" pitchFamily="2" charset="-79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28E8DC-DC26-E533-9E8D-225B16A36C8B}"/>
              </a:ext>
            </a:extLst>
          </p:cNvPr>
          <p:cNvSpPr txBox="1"/>
          <p:nvPr/>
        </p:nvSpPr>
        <p:spPr>
          <a:xfrm>
            <a:off x="3173306" y="2971074"/>
            <a:ext cx="1446256" cy="288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259"/>
              </a:lnSpc>
              <a:spcBef>
                <a:spcPct val="0"/>
              </a:spcBef>
            </a:pPr>
            <a:r>
              <a:rPr lang="en-US" sz="1751" spc="68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genial Black" panose="020F0502020204030204" pitchFamily="2" charset="0"/>
                <a:cs typeface="Aharoni" panose="02010803020104030203" pitchFamily="2" charset="-79"/>
              </a:rPr>
              <a:t>CONTINU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EE2F9F-3B49-91D7-67E2-B76DFA762B5F}"/>
              </a:ext>
            </a:extLst>
          </p:cNvPr>
          <p:cNvSpPr txBox="1"/>
          <p:nvPr/>
        </p:nvSpPr>
        <p:spPr>
          <a:xfrm>
            <a:off x="2949461" y="3669273"/>
            <a:ext cx="1446256" cy="288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259"/>
              </a:lnSpc>
              <a:spcBef>
                <a:spcPct val="0"/>
              </a:spcBef>
            </a:pPr>
            <a:r>
              <a:rPr lang="en-US" sz="1751" spc="68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genial Black" panose="020F0502020204030204" pitchFamily="2" charset="0"/>
                <a:cs typeface="Aharoni" panose="02010803020104030203" pitchFamily="2" charset="-79"/>
              </a:rPr>
              <a:t>START_STOP</a:t>
            </a:r>
          </a:p>
        </p:txBody>
      </p:sp>
      <p:sp>
        <p:nvSpPr>
          <p:cNvPr id="49" name="AutoShape 51">
            <a:extLst>
              <a:ext uri="{FF2B5EF4-FFF2-40B4-BE49-F238E27FC236}">
                <a16:creationId xmlns:a16="http://schemas.microsoft.com/office/drawing/2014/main" id="{E9801B4F-FC9E-E17D-D091-8A091EEFAD75}"/>
              </a:ext>
            </a:extLst>
          </p:cNvPr>
          <p:cNvSpPr/>
          <p:nvPr/>
        </p:nvSpPr>
        <p:spPr>
          <a:xfrm>
            <a:off x="2629370" y="4222650"/>
            <a:ext cx="4811234" cy="732075"/>
          </a:xfrm>
          <a:prstGeom prst="rect">
            <a:avLst/>
          </a:prstGeom>
          <a:solidFill>
            <a:srgbClr val="9DA1A4">
              <a:alpha val="29804"/>
            </a:srgbClr>
          </a:solidFill>
        </p:spPr>
        <p:txBody>
          <a:bodyPr/>
          <a:lstStyle/>
          <a:p>
            <a:endParaRPr lang="tzm-Tfng-MA"/>
          </a:p>
        </p:txBody>
      </p:sp>
      <p:sp>
        <p:nvSpPr>
          <p:cNvPr id="50" name="TextBox 52">
            <a:extLst>
              <a:ext uri="{FF2B5EF4-FFF2-40B4-BE49-F238E27FC236}">
                <a16:creationId xmlns:a16="http://schemas.microsoft.com/office/drawing/2014/main" id="{6B58C20C-FB06-4405-27C1-B65A5DD406D8}"/>
              </a:ext>
            </a:extLst>
          </p:cNvPr>
          <p:cNvSpPr txBox="1"/>
          <p:nvPr/>
        </p:nvSpPr>
        <p:spPr>
          <a:xfrm>
            <a:off x="4921971" y="4397168"/>
            <a:ext cx="2372172" cy="430887"/>
          </a:xfrm>
          <a:prstGeom prst="rect">
            <a:avLst/>
          </a:prstGeom>
          <a:noFill/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r>
              <a:rPr lang="en-US" sz="1347" spc="67" dirty="0">
                <a:solidFill>
                  <a:srgbClr val="191919"/>
                </a:solidFill>
                <a:latin typeface="Raleway" panose="020B0003030101060003" pitchFamily="34" charset="0"/>
              </a:rPr>
              <a:t>Signal </a:t>
            </a:r>
            <a:r>
              <a:rPr lang="en-US" sz="1347" spc="67" dirty="0" err="1">
                <a:solidFill>
                  <a:srgbClr val="191919"/>
                </a:solidFill>
                <a:latin typeface="Raleway" panose="020B0003030101060003" pitchFamily="34" charset="0"/>
              </a:rPr>
              <a:t>d'une</a:t>
            </a:r>
            <a:r>
              <a:rPr lang="en-US" sz="1347" spc="67" dirty="0">
                <a:solidFill>
                  <a:srgbClr val="191919"/>
                </a:solidFill>
                <a:latin typeface="Raleway" panose="020B0003030101060003" pitchFamily="34" charset="0"/>
              </a:rPr>
              <a:t> </a:t>
            </a:r>
            <a:r>
              <a:rPr lang="en-US" sz="1347" spc="67" dirty="0" err="1">
                <a:solidFill>
                  <a:srgbClr val="191919"/>
                </a:solidFill>
                <a:latin typeface="Raleway" panose="020B0003030101060003" pitchFamily="34" charset="0"/>
              </a:rPr>
              <a:t>frequence</a:t>
            </a:r>
            <a:r>
              <a:rPr lang="en-US" sz="1347" spc="67" dirty="0">
                <a:solidFill>
                  <a:srgbClr val="191919"/>
                </a:solidFill>
                <a:latin typeface="Raleway" panose="020B0003030101060003" pitchFamily="34" charset="0"/>
              </a:rPr>
              <a:t> d'un </a:t>
            </a:r>
            <a:r>
              <a:rPr lang="en-US" sz="1347" spc="67" dirty="0" err="1">
                <a:solidFill>
                  <a:srgbClr val="191919"/>
                </a:solidFill>
                <a:latin typeface="Raleway" panose="020B0003030101060003" pitchFamily="34" charset="0"/>
              </a:rPr>
              <a:t>hz</a:t>
            </a:r>
            <a:endParaRPr lang="en-US" sz="1347" spc="67" dirty="0">
              <a:solidFill>
                <a:srgbClr val="191919"/>
              </a:solidFill>
              <a:latin typeface="Raleway" panose="020B0003030101060003" pitchFamily="34" charset="0"/>
            </a:endParaRPr>
          </a:p>
        </p:txBody>
      </p:sp>
      <p:sp>
        <p:nvSpPr>
          <p:cNvPr id="51" name="AutoShape 53">
            <a:extLst>
              <a:ext uri="{FF2B5EF4-FFF2-40B4-BE49-F238E27FC236}">
                <a16:creationId xmlns:a16="http://schemas.microsoft.com/office/drawing/2014/main" id="{B52DEDEB-7A03-3ACC-2CA4-4E4531920B8F}"/>
              </a:ext>
            </a:extLst>
          </p:cNvPr>
          <p:cNvSpPr/>
          <p:nvPr/>
        </p:nvSpPr>
        <p:spPr>
          <a:xfrm>
            <a:off x="2604415" y="4222650"/>
            <a:ext cx="2171095" cy="73207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/>
          <a:lstStyle/>
          <a:p>
            <a:endParaRPr lang="tzm-Tfng-MA"/>
          </a:p>
        </p:txBody>
      </p:sp>
      <p:sp>
        <p:nvSpPr>
          <p:cNvPr id="54" name="TextBox 56">
            <a:extLst>
              <a:ext uri="{FF2B5EF4-FFF2-40B4-BE49-F238E27FC236}">
                <a16:creationId xmlns:a16="http://schemas.microsoft.com/office/drawing/2014/main" id="{97A357BF-188F-B4BD-EDE3-51CB5A94CAED}"/>
              </a:ext>
            </a:extLst>
          </p:cNvPr>
          <p:cNvSpPr txBox="1"/>
          <p:nvPr/>
        </p:nvSpPr>
        <p:spPr>
          <a:xfrm>
            <a:off x="3268047" y="4401348"/>
            <a:ext cx="1446256" cy="288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259"/>
              </a:lnSpc>
              <a:spcBef>
                <a:spcPct val="0"/>
              </a:spcBef>
            </a:pPr>
            <a:r>
              <a:rPr lang="en-US" sz="1751" spc="68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genial Black" panose="020F0502020204030204" pitchFamily="2" charset="0"/>
                <a:cs typeface="Aharoni" panose="02010803020104030203" pitchFamily="2" charset="-79"/>
              </a:rPr>
              <a:t>S_1Hz</a:t>
            </a:r>
          </a:p>
        </p:txBody>
      </p:sp>
      <p:sp>
        <p:nvSpPr>
          <p:cNvPr id="59" name="TextBox 6">
            <a:extLst>
              <a:ext uri="{FF2B5EF4-FFF2-40B4-BE49-F238E27FC236}">
                <a16:creationId xmlns:a16="http://schemas.microsoft.com/office/drawing/2014/main" id="{3A49D420-7C02-3403-975E-C187F4664568}"/>
              </a:ext>
            </a:extLst>
          </p:cNvPr>
          <p:cNvSpPr txBox="1"/>
          <p:nvPr/>
        </p:nvSpPr>
        <p:spPr>
          <a:xfrm>
            <a:off x="3173306" y="715804"/>
            <a:ext cx="2179674" cy="288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59"/>
              </a:lnSpc>
              <a:spcBef>
                <a:spcPct val="0"/>
              </a:spcBef>
            </a:pPr>
            <a:r>
              <a:rPr lang="en-US" sz="1751" spc="68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genial Black" panose="020F0502020204030204" pitchFamily="2" charset="0"/>
                <a:cs typeface="Aharoni" panose="02010803020104030203" pitchFamily="2" charset="-79"/>
              </a:rPr>
              <a:t>CLK_50M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9DAF778C-0A48-A057-ABE3-55F390B12909}"/>
              </a:ext>
            </a:extLst>
          </p:cNvPr>
          <p:cNvSpPr txBox="1"/>
          <p:nvPr/>
        </p:nvSpPr>
        <p:spPr>
          <a:xfrm>
            <a:off x="276010" y="57871"/>
            <a:ext cx="29196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400">
                <a:solidFill>
                  <a:srgbClr val="5265B0"/>
                </a:solidFill>
                <a:latin typeface="Raleway" panose="020B0003030101060003" pitchFamily="34" charset="0"/>
              </a:defRPr>
            </a:lvl1pPr>
          </a:lstStyle>
          <a:p>
            <a:r>
              <a:rPr lang="en-US" dirty="0"/>
              <a:t> </a:t>
            </a:r>
            <a:r>
              <a:rPr lang="en-US" dirty="0" err="1"/>
              <a:t>Spécifications</a:t>
            </a:r>
            <a:r>
              <a:rPr lang="en-US" dirty="0"/>
              <a:t> </a:t>
            </a:r>
            <a:endParaRPr lang="tzm-Tfng-MA" dirty="0"/>
          </a:p>
        </p:txBody>
      </p:sp>
    </p:spTree>
    <p:extLst>
      <p:ext uri="{BB962C8B-B14F-4D97-AF65-F5344CB8AC3E}">
        <p14:creationId xmlns:p14="http://schemas.microsoft.com/office/powerpoint/2010/main" val="3603387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4">
            <a:extLst>
              <a:ext uri="{FF2B5EF4-FFF2-40B4-BE49-F238E27FC236}">
                <a16:creationId xmlns:a16="http://schemas.microsoft.com/office/drawing/2014/main" id="{34743698-F716-3287-0B34-59A43FE49993}"/>
              </a:ext>
            </a:extLst>
          </p:cNvPr>
          <p:cNvSpPr/>
          <p:nvPr/>
        </p:nvSpPr>
        <p:spPr>
          <a:xfrm>
            <a:off x="2209076" y="671688"/>
            <a:ext cx="4811234" cy="732075"/>
          </a:xfrm>
          <a:prstGeom prst="rect">
            <a:avLst/>
          </a:prstGeom>
          <a:solidFill>
            <a:srgbClr val="9DA1A4">
              <a:alpha val="29804"/>
            </a:srgbClr>
          </a:solidFill>
        </p:spPr>
        <p:txBody>
          <a:bodyPr/>
          <a:lstStyle/>
          <a:p>
            <a:endParaRPr lang="tzm-Tfng-MA" dirty="0"/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EF488599-DCF3-2A6D-934A-61CC48291847}"/>
              </a:ext>
            </a:extLst>
          </p:cNvPr>
          <p:cNvSpPr txBox="1"/>
          <p:nvPr/>
        </p:nvSpPr>
        <p:spPr>
          <a:xfrm>
            <a:off x="4419940" y="738661"/>
            <a:ext cx="2649694" cy="732076"/>
          </a:xfrm>
          <a:prstGeom prst="rect">
            <a:avLst/>
          </a:prstGeom>
          <a:noFill/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347" spc="67">
                <a:solidFill>
                  <a:srgbClr val="191919"/>
                </a:solidFill>
                <a:latin typeface="Raleway" panose="020B0003030101060003" pitchFamily="34" charset="0"/>
              </a:defRPr>
            </a:lvl1pPr>
          </a:lstStyle>
          <a:p>
            <a:pPr algn="just"/>
            <a:r>
              <a:rPr lang="en-US" sz="1200" dirty="0"/>
              <a:t>=1 </a:t>
            </a:r>
            <a:r>
              <a:rPr lang="en-US" sz="1200" dirty="0" err="1"/>
              <a:t>lorsqu'une</a:t>
            </a:r>
            <a:r>
              <a:rPr lang="en-US" sz="1200" dirty="0"/>
              <a:t> </a:t>
            </a:r>
            <a:r>
              <a:rPr lang="en-US" sz="1200" dirty="0" err="1"/>
              <a:t>mesure</a:t>
            </a:r>
            <a:r>
              <a:rPr lang="en-US" sz="1200" dirty="0"/>
              <a:t> </a:t>
            </a:r>
            <a:r>
              <a:rPr lang="en-US" sz="1200" dirty="0" err="1"/>
              <a:t>est</a:t>
            </a:r>
            <a:r>
              <a:rPr lang="en-US" sz="1200" dirty="0"/>
              <a:t> </a:t>
            </a:r>
            <a:r>
              <a:rPr lang="en-US" sz="1200" dirty="0" err="1"/>
              <a:t>valide</a:t>
            </a:r>
            <a:r>
              <a:rPr lang="en-US" sz="1200" dirty="0"/>
              <a:t> (</a:t>
            </a:r>
            <a:r>
              <a:rPr lang="en-US" sz="1200" dirty="0" err="1"/>
              <a:t>est</a:t>
            </a:r>
            <a:r>
              <a:rPr lang="en-US" sz="1200" dirty="0"/>
              <a:t> remis à 0 </a:t>
            </a:r>
            <a:r>
              <a:rPr lang="en-US" sz="1200" dirty="0" err="1"/>
              <a:t>quand</a:t>
            </a:r>
            <a:r>
              <a:rPr lang="en-US" sz="1200" dirty="0"/>
              <a:t> </a:t>
            </a:r>
            <a:r>
              <a:rPr lang="en-US" sz="1200" dirty="0" err="1"/>
              <a:t>start_stop</a:t>
            </a:r>
            <a:r>
              <a:rPr lang="en-US" sz="1200" dirty="0"/>
              <a:t> passe à 0) </a:t>
            </a:r>
          </a:p>
        </p:txBody>
      </p:sp>
      <p:sp>
        <p:nvSpPr>
          <p:cNvPr id="4" name="AutoShape 26">
            <a:extLst>
              <a:ext uri="{FF2B5EF4-FFF2-40B4-BE49-F238E27FC236}">
                <a16:creationId xmlns:a16="http://schemas.microsoft.com/office/drawing/2014/main" id="{3A28A315-7E9B-D017-E74D-64BA9D236023}"/>
              </a:ext>
            </a:extLst>
          </p:cNvPr>
          <p:cNvSpPr/>
          <p:nvPr/>
        </p:nvSpPr>
        <p:spPr>
          <a:xfrm>
            <a:off x="2209076" y="671688"/>
            <a:ext cx="2135177" cy="7320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/>
          <a:lstStyle/>
          <a:p>
            <a:endParaRPr lang="tzm-Tfng-MA"/>
          </a:p>
        </p:txBody>
      </p:sp>
      <p:sp>
        <p:nvSpPr>
          <p:cNvPr id="5" name="TextBox 44">
            <a:extLst>
              <a:ext uri="{FF2B5EF4-FFF2-40B4-BE49-F238E27FC236}">
                <a16:creationId xmlns:a16="http://schemas.microsoft.com/office/drawing/2014/main" id="{F67CAC68-AB21-96ED-04B5-E9832FE946CC}"/>
              </a:ext>
            </a:extLst>
          </p:cNvPr>
          <p:cNvSpPr txBox="1"/>
          <p:nvPr/>
        </p:nvSpPr>
        <p:spPr>
          <a:xfrm>
            <a:off x="2553536" y="869511"/>
            <a:ext cx="1669672" cy="288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ts val="2259"/>
              </a:lnSpc>
              <a:spcBef>
                <a:spcPct val="0"/>
              </a:spcBef>
              <a:defRPr sz="1751" spc="68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genial Black" panose="020F0502020204030204" pitchFamily="2" charset="0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DATA_VALID</a:t>
            </a:r>
          </a:p>
        </p:txBody>
      </p:sp>
      <p:sp>
        <p:nvSpPr>
          <p:cNvPr id="6" name="AutoShape 51">
            <a:extLst>
              <a:ext uri="{FF2B5EF4-FFF2-40B4-BE49-F238E27FC236}">
                <a16:creationId xmlns:a16="http://schemas.microsoft.com/office/drawing/2014/main" id="{58C0714B-8FBA-9570-02BD-FC6F84FD27FD}"/>
              </a:ext>
            </a:extLst>
          </p:cNvPr>
          <p:cNvSpPr/>
          <p:nvPr/>
        </p:nvSpPr>
        <p:spPr>
          <a:xfrm>
            <a:off x="2233445" y="1422888"/>
            <a:ext cx="4811234" cy="732075"/>
          </a:xfrm>
          <a:prstGeom prst="rect">
            <a:avLst/>
          </a:prstGeom>
          <a:solidFill>
            <a:srgbClr val="9DA1A4">
              <a:alpha val="29804"/>
            </a:srgbClr>
          </a:solidFill>
        </p:spPr>
        <p:txBody>
          <a:bodyPr/>
          <a:lstStyle/>
          <a:p>
            <a:endParaRPr lang="tzm-Tfng-MA"/>
          </a:p>
        </p:txBody>
      </p:sp>
      <p:sp>
        <p:nvSpPr>
          <p:cNvPr id="7" name="TextBox 52">
            <a:extLst>
              <a:ext uri="{FF2B5EF4-FFF2-40B4-BE49-F238E27FC236}">
                <a16:creationId xmlns:a16="http://schemas.microsoft.com/office/drawing/2014/main" id="{AC5FEDFA-5D8D-7CA5-9151-83DC202ECFC3}"/>
              </a:ext>
            </a:extLst>
          </p:cNvPr>
          <p:cNvSpPr txBox="1"/>
          <p:nvPr/>
        </p:nvSpPr>
        <p:spPr>
          <a:xfrm>
            <a:off x="4526046" y="1597406"/>
            <a:ext cx="2372172" cy="430887"/>
          </a:xfrm>
          <a:prstGeom prst="rect">
            <a:avLst/>
          </a:prstGeom>
          <a:noFill/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just">
              <a:defRPr sz="1200" spc="67">
                <a:solidFill>
                  <a:srgbClr val="191919"/>
                </a:solidFill>
                <a:latin typeface="Raleway" panose="020B0003030101060003" pitchFamily="34" charset="0"/>
              </a:defRPr>
            </a:lvl1pPr>
          </a:lstStyle>
          <a:p>
            <a:r>
              <a:rPr lang="en-US" dirty="0"/>
              <a:t>Vitesse </a:t>
            </a:r>
            <a:r>
              <a:rPr lang="en-US"/>
              <a:t>vent codée</a:t>
            </a:r>
            <a:r>
              <a:rPr lang="en-US" dirty="0"/>
              <a:t> sur </a:t>
            </a:r>
            <a:r>
              <a:rPr lang="en-US"/>
              <a:t>8 bits</a:t>
            </a:r>
            <a:endParaRPr lang="en-US" dirty="0"/>
          </a:p>
        </p:txBody>
      </p:sp>
      <p:sp>
        <p:nvSpPr>
          <p:cNvPr id="8" name="AutoShape 53">
            <a:extLst>
              <a:ext uri="{FF2B5EF4-FFF2-40B4-BE49-F238E27FC236}">
                <a16:creationId xmlns:a16="http://schemas.microsoft.com/office/drawing/2014/main" id="{5528AE44-3C8A-A9D0-CCC0-4B509948E854}"/>
              </a:ext>
            </a:extLst>
          </p:cNvPr>
          <p:cNvSpPr/>
          <p:nvPr/>
        </p:nvSpPr>
        <p:spPr>
          <a:xfrm>
            <a:off x="2208490" y="1422888"/>
            <a:ext cx="2171095" cy="73207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/>
          <a:lstStyle/>
          <a:p>
            <a:endParaRPr lang="tzm-Tfng-MA"/>
          </a:p>
        </p:txBody>
      </p:sp>
      <p:sp>
        <p:nvSpPr>
          <p:cNvPr id="9" name="TextBox 56">
            <a:extLst>
              <a:ext uri="{FF2B5EF4-FFF2-40B4-BE49-F238E27FC236}">
                <a16:creationId xmlns:a16="http://schemas.microsoft.com/office/drawing/2014/main" id="{C5EBE54D-E65A-A68D-E2C1-4E49BB54546E}"/>
              </a:ext>
            </a:extLst>
          </p:cNvPr>
          <p:cNvSpPr txBox="1"/>
          <p:nvPr/>
        </p:nvSpPr>
        <p:spPr>
          <a:xfrm>
            <a:off x="2327167" y="1561957"/>
            <a:ext cx="2072596" cy="275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ts val="2259"/>
              </a:lnSpc>
              <a:spcBef>
                <a:spcPct val="0"/>
              </a:spcBef>
              <a:defRPr sz="1751" spc="68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genial Black" panose="020F0502020204030204" pitchFamily="2" charset="0"/>
                <a:cs typeface="Aharoni" panose="02010803020104030203" pitchFamily="2" charset="-79"/>
              </a:defRPr>
            </a:lvl1pPr>
          </a:lstStyle>
          <a:p>
            <a:r>
              <a:rPr lang="en-US" sz="1400" dirty="0"/>
              <a:t>DATA_ANEMOMETRE</a:t>
            </a:r>
          </a:p>
        </p:txBody>
      </p:sp>
    </p:spTree>
    <p:extLst>
      <p:ext uri="{BB962C8B-B14F-4D97-AF65-F5344CB8AC3E}">
        <p14:creationId xmlns:p14="http://schemas.microsoft.com/office/powerpoint/2010/main" val="2253344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7006B2DC-2014-A18C-2DD0-438ABAAFC412}"/>
              </a:ext>
            </a:extLst>
          </p:cNvPr>
          <p:cNvSpPr txBox="1"/>
          <p:nvPr/>
        </p:nvSpPr>
        <p:spPr>
          <a:xfrm>
            <a:off x="273465" y="201153"/>
            <a:ext cx="66315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2800">
                <a:solidFill>
                  <a:srgbClr val="4FCA9A"/>
                </a:solidFill>
                <a:latin typeface="Fugaz One"/>
              </a:defRPr>
            </a:lvl1pPr>
          </a:lstStyle>
          <a:p>
            <a:pPr algn="l"/>
            <a:r>
              <a:rPr lang="en-US" sz="2400" dirty="0" err="1">
                <a:solidFill>
                  <a:srgbClr val="5265B0"/>
                </a:solidFill>
                <a:latin typeface="Raleway" panose="020B0003030101060003" pitchFamily="34" charset="0"/>
              </a:rPr>
              <a:t>Analyse</a:t>
            </a:r>
            <a:r>
              <a:rPr lang="en-US" sz="2400" dirty="0">
                <a:solidFill>
                  <a:srgbClr val="5265B0"/>
                </a:solidFill>
                <a:latin typeface="Raleway" panose="020B0003030101060003" pitchFamily="34" charset="0"/>
              </a:rPr>
              <a:t> fonctionnelle de </a:t>
            </a:r>
            <a:r>
              <a:rPr lang="en-US" sz="2400" dirty="0" err="1">
                <a:solidFill>
                  <a:srgbClr val="5265B0"/>
                </a:solidFill>
                <a:latin typeface="Raleway" panose="020B0003030101060003" pitchFamily="34" charset="0"/>
              </a:rPr>
              <a:t>l’Anémomètre</a:t>
            </a:r>
            <a:r>
              <a:rPr lang="en-US" sz="2400" dirty="0">
                <a:solidFill>
                  <a:srgbClr val="5265B0"/>
                </a:solidFill>
                <a:latin typeface="Raleway" panose="020B0003030101060003" pitchFamily="34" charset="0"/>
              </a:rPr>
              <a:t>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AF48584-5DC3-010F-B2C4-BE66BBCC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335" y="1023476"/>
            <a:ext cx="6142008" cy="325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80230"/>
      </p:ext>
    </p:extLst>
  </p:cSld>
  <p:clrMapOvr>
    <a:masterClrMapping/>
  </p:clrMapOvr>
</p:sld>
</file>

<file path=ppt/theme/theme1.xml><?xml version="1.0" encoding="utf-8"?>
<a:theme xmlns:a="http://schemas.openxmlformats.org/drawingml/2006/main" name="Neck Pain Clinical Case by Slidesgo">
  <a:themeElements>
    <a:clrScheme name="Simple Light">
      <a:dk1>
        <a:srgbClr val="495DAC"/>
      </a:dk1>
      <a:lt1>
        <a:srgbClr val="FFF7FE"/>
      </a:lt1>
      <a:dk2>
        <a:srgbClr val="242E52"/>
      </a:dk2>
      <a:lt2>
        <a:srgbClr val="2C3E84"/>
      </a:lt2>
      <a:accent1>
        <a:srgbClr val="8097F3"/>
      </a:accent1>
      <a:accent2>
        <a:srgbClr val="4FCA9A"/>
      </a:accent2>
      <a:accent3>
        <a:srgbClr val="29926A"/>
      </a:accent3>
      <a:accent4>
        <a:srgbClr val="FFAFBD"/>
      </a:accent4>
      <a:accent5>
        <a:srgbClr val="FFFFFF"/>
      </a:accent5>
      <a:accent6>
        <a:srgbClr val="FFFFFF"/>
      </a:accent6>
      <a:hlink>
        <a:srgbClr val="242E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3507</TotalTime>
  <Words>273</Words>
  <Application>Microsoft Office PowerPoint</Application>
  <PresentationFormat>Affichage à l'écran (16:9)</PresentationFormat>
  <Paragraphs>73</Paragraphs>
  <Slides>24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3" baseType="lpstr">
      <vt:lpstr>Wingdings</vt:lpstr>
      <vt:lpstr>Aileron Regular</vt:lpstr>
      <vt:lpstr>Poppins</vt:lpstr>
      <vt:lpstr>Congenial Black</vt:lpstr>
      <vt:lpstr>Raleway</vt:lpstr>
      <vt:lpstr>Arial</vt:lpstr>
      <vt:lpstr>Fugaz One</vt:lpstr>
      <vt:lpstr>Raleway SemiBold</vt:lpstr>
      <vt:lpstr>Neck Pain Clinical Case by Slidesgo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pci</dc:creator>
  <cp:lastModifiedBy>AbDou Dz</cp:lastModifiedBy>
  <cp:revision>34</cp:revision>
  <dcterms:modified xsi:type="dcterms:W3CDTF">2023-12-17T23:31:35Z</dcterms:modified>
</cp:coreProperties>
</file>